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74"/>
  </p:notesMasterIdLst>
  <p:sldIdLst>
    <p:sldId id="256" r:id="rId2"/>
    <p:sldId id="258" r:id="rId3"/>
    <p:sldId id="259" r:id="rId4"/>
    <p:sldId id="260" r:id="rId5"/>
    <p:sldId id="261" r:id="rId6"/>
    <p:sldId id="262" r:id="rId7"/>
    <p:sldId id="263" r:id="rId8"/>
    <p:sldId id="264"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6" r:id="rId47"/>
    <p:sldId id="320" r:id="rId48"/>
    <p:sldId id="321" r:id="rId49"/>
    <p:sldId id="322" r:id="rId50"/>
    <p:sldId id="305" r:id="rId51"/>
    <p:sldId id="307" r:id="rId52"/>
    <p:sldId id="312" r:id="rId53"/>
    <p:sldId id="323" r:id="rId54"/>
    <p:sldId id="328" r:id="rId55"/>
    <p:sldId id="314" r:id="rId56"/>
    <p:sldId id="324" r:id="rId57"/>
    <p:sldId id="325" r:id="rId58"/>
    <p:sldId id="326" r:id="rId59"/>
    <p:sldId id="327" r:id="rId60"/>
    <p:sldId id="315" r:id="rId61"/>
    <p:sldId id="319" r:id="rId62"/>
    <p:sldId id="316" r:id="rId63"/>
    <p:sldId id="329" r:id="rId64"/>
    <p:sldId id="317" r:id="rId65"/>
    <p:sldId id="318" r:id="rId66"/>
    <p:sldId id="308" r:id="rId67"/>
    <p:sldId id="309" r:id="rId68"/>
    <p:sldId id="310" r:id="rId69"/>
    <p:sldId id="311" r:id="rId70"/>
    <p:sldId id="265" r:id="rId71"/>
    <p:sldId id="266" r:id="rId72"/>
    <p:sldId id="267" r:id="rId73"/>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6" autoAdjust="0"/>
    <p:restoredTop sz="84249"/>
  </p:normalViewPr>
  <p:slideViewPr>
    <p:cSldViewPr snapToGrid="0">
      <p:cViewPr varScale="1">
        <p:scale>
          <a:sx n="115" d="100"/>
          <a:sy n="115" d="100"/>
        </p:scale>
        <p:origin x="99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vi-VN" dirty="0">
              <a:latin typeface="Times New Roman" panose="02020603050405020304" pitchFamily="18" charset="0"/>
              <a:cs typeface="Times New Roman" panose="02020603050405020304" pitchFamily="18" charset="0"/>
            </a:rPr>
            <a:t>Giới thiệu</a:t>
          </a:r>
        </a:p>
      </dgm:t>
    </dgm:pt>
    <dgm:pt modelId="{6C362217-FF26-4B51-BCBF-E58BA3601B09}" type="parTrans" cxnId="{7C0DB791-9BE2-4019-8CBB-B051DC0BA2DC}">
      <dgm:prSet/>
      <dgm:spPr/>
      <dgm:t>
        <a:bodyPr/>
        <a:lstStyle/>
        <a:p>
          <a:endParaRPr lang="en-US"/>
        </a:p>
      </dgm:t>
    </dgm:pt>
    <dgm:pt modelId="{5C1B2FC4-E6B5-4B1C-A4BE-98C901F8417D}" type="sibTrans" cxnId="{7C0DB791-9BE2-4019-8CBB-B051DC0BA2DC}">
      <dgm:prSet/>
      <dgm:spPr/>
      <dgm:t>
        <a:bodyPr/>
        <a:lstStyle/>
        <a:p>
          <a:endParaRPr lang="en-US"/>
        </a:p>
      </dgm:t>
    </dgm:pt>
    <dgm:pt modelId="{27BFC98D-CE3F-4D2A-91A0-EC381967408E}">
      <dgm:prSet phldrT="[Text]"/>
      <dgm:spPr/>
      <dgm:t>
        <a:bodyPr/>
        <a:lstStyle/>
        <a:p>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Tai</a:t>
          </a: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7B1179A4-16E8-42F9-817C-F349778253EB}">
      <dgm:prSet phldrT="[Text]"/>
      <dgm:spPr/>
      <dgm:t>
        <a:bodyPr/>
        <a:lstStyle/>
        <a:p>
          <a:r>
            <a:rPr lang="vi-VN" dirty="0">
              <a:latin typeface="Times New Roman"/>
              <a:cs typeface="Times New Roman"/>
            </a:rPr>
            <a:t>Mô hình đề xuất</a:t>
          </a:r>
        </a:p>
      </dgm:t>
    </dgm:pt>
    <dgm:pt modelId="{DADB7EF3-A3A4-4026-B15D-0B4C6333E0E2}" type="sibTrans" cxnId="{135C9A01-CB40-461B-966D-19EB7B0BA48B}">
      <dgm:prSet/>
      <dgm:spPr/>
      <dgm:t>
        <a:bodyPr/>
        <a:lstStyle/>
        <a:p>
          <a:endParaRPr lang="en-US"/>
        </a:p>
      </dgm:t>
    </dgm:pt>
    <dgm:pt modelId="{F7157E32-1136-43A9-A238-60ABCD5BFB1B}" type="parTrans" cxnId="{135C9A01-CB40-461B-966D-19EB7B0BA48B}">
      <dgm:prSet/>
      <dgm:spPr/>
      <dgm:t>
        <a:bodyPr/>
        <a:lstStyle/>
        <a:p>
          <a:endParaRPr lang="en-US"/>
        </a:p>
      </dgm:t>
    </dgm:pt>
    <dgm:pt modelId="{EA63D748-0594-F34A-BDB4-530DE6961999}">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dgm:t>
    </dgm:pt>
    <dgm:pt modelId="{113AEB36-3449-BD45-A5CE-373C8278F54D}" type="parTrans" cxnId="{7E44F3A9-9BE5-6640-AED7-2FF341F77ED1}">
      <dgm:prSet/>
      <dgm:spPr/>
      <dgm:t>
        <a:bodyPr/>
        <a:lstStyle/>
        <a:p>
          <a:endParaRPr lang="en-US"/>
        </a:p>
      </dgm:t>
    </dgm:pt>
    <dgm:pt modelId="{97894FF8-C39A-1F4E-8D91-21B6CC672CE4}" type="sibTrans" cxnId="{7E44F3A9-9BE5-6640-AED7-2FF341F77ED1}">
      <dgm:prSet/>
      <dgm:spPr/>
      <dgm:t>
        <a:bodyPr/>
        <a:lstStyle/>
        <a:p>
          <a:endParaRPr lang="en-US"/>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4"/>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4"/>
      <dgm:spPr/>
    </dgm:pt>
    <dgm:pt modelId="{49A7C1FA-EADE-4D37-8AD7-65B6EE5DA1C2}" type="pres">
      <dgm:prSet presAssocID="{BA98134B-60A1-4F26-A7CB-8467F9F97642}" presName="dstNode" presStyleLbl="node1" presStyleIdx="0" presStyleCnt="4"/>
      <dgm:spPr/>
    </dgm:pt>
    <dgm:pt modelId="{585518D8-D76D-4DE8-AEF0-5FE0A693D852}" type="pres">
      <dgm:prSet presAssocID="{5343F06D-5950-4BA4-89F3-CC5F904F7977}" presName="text_1" presStyleLbl="node1" presStyleIdx="0" presStyleCnt="4">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4"/>
      <dgm:spPr/>
    </dgm:pt>
    <dgm:pt modelId="{5F2BB9B6-FAC7-4341-AEB9-E1F538ABD3D4}" type="pres">
      <dgm:prSet presAssocID="{27BFC98D-CE3F-4D2A-91A0-EC381967408E}" presName="text_2" presStyleLbl="node1" presStyleIdx="1" presStyleCnt="4">
        <dgm:presLayoutVars>
          <dgm:bulletEnabled val="1"/>
        </dgm:presLayoutVars>
      </dgm:prSet>
      <dgm:spPr/>
    </dgm:pt>
    <dgm:pt modelId="{F82CA463-B21D-4C4E-9EE1-43F1A5A0937C}" type="pres">
      <dgm:prSet presAssocID="{27BFC98D-CE3F-4D2A-91A0-EC381967408E}" presName="accent_2" presStyleCnt="0"/>
      <dgm:spPr/>
    </dgm:pt>
    <dgm:pt modelId="{5F7ABC68-34B7-4F7C-A8EA-1B8372F16288}" type="pres">
      <dgm:prSet presAssocID="{27BFC98D-CE3F-4D2A-91A0-EC381967408E}" presName="accentRepeatNode" presStyleLbl="solidFgAcc1" presStyleIdx="1" presStyleCnt="4"/>
      <dgm:spPr/>
    </dgm:pt>
    <dgm:pt modelId="{E94E588B-4644-FE4D-8A91-3B7B1F3C520B}" type="pres">
      <dgm:prSet presAssocID="{7B1179A4-16E8-42F9-817C-F349778253EB}" presName="text_3" presStyleLbl="node1" presStyleIdx="2" presStyleCnt="4">
        <dgm:presLayoutVars>
          <dgm:bulletEnabled val="1"/>
        </dgm:presLayoutVars>
      </dgm:prSet>
      <dgm:spPr/>
    </dgm:pt>
    <dgm:pt modelId="{2DDD4F34-548C-3840-8815-3FFA7022B7A1}" type="pres">
      <dgm:prSet presAssocID="{7B1179A4-16E8-42F9-817C-F349778253EB}" presName="accent_3" presStyleCnt="0"/>
      <dgm:spPr/>
    </dgm:pt>
    <dgm:pt modelId="{5246A1E8-51BE-49A2-80E6-775645112911}" type="pres">
      <dgm:prSet presAssocID="{7B1179A4-16E8-42F9-817C-F349778253EB}" presName="accentRepeatNode" presStyleLbl="solidFgAcc1" presStyleIdx="2" presStyleCnt="4"/>
      <dgm:spPr/>
    </dgm:pt>
    <dgm:pt modelId="{4A512788-2310-3D42-A366-570734A1F456}" type="pres">
      <dgm:prSet presAssocID="{EA63D748-0594-F34A-BDB4-530DE6961999}" presName="text_4" presStyleLbl="node1" presStyleIdx="3" presStyleCnt="4">
        <dgm:presLayoutVars>
          <dgm:bulletEnabled val="1"/>
        </dgm:presLayoutVars>
      </dgm:prSet>
      <dgm:spPr/>
    </dgm:pt>
    <dgm:pt modelId="{0E735B90-1EB9-C642-88CE-A2D9C2A0C30E}" type="pres">
      <dgm:prSet presAssocID="{EA63D748-0594-F34A-BDB4-530DE6961999}" presName="accent_4" presStyleCnt="0"/>
      <dgm:spPr/>
    </dgm:pt>
    <dgm:pt modelId="{697C8A59-8FF6-1747-A30B-A8497F464788}" type="pres">
      <dgm:prSet presAssocID="{EA63D748-0594-F34A-BDB4-530DE6961999}" presName="accentRepeatNode" presStyleLbl="solidFgAcc1" presStyleIdx="3" presStyleCnt="4"/>
      <dgm:spPr/>
    </dgm:pt>
  </dgm:ptLst>
  <dgm:cxnLst>
    <dgm:cxn modelId="{135C9A01-CB40-461B-966D-19EB7B0BA48B}" srcId="{BA98134B-60A1-4F26-A7CB-8467F9F97642}" destId="{7B1179A4-16E8-42F9-817C-F349778253EB}" srcOrd="2" destOrd="0" parTransId="{F7157E32-1136-43A9-A238-60ABCD5BFB1B}" sibTransId="{DADB7EF3-A3A4-4026-B15D-0B4C6333E0E2}"/>
    <dgm:cxn modelId="{9C693D03-C220-4C83-8E2F-5E0F0FAAFF93}" srcId="{BA98134B-60A1-4F26-A7CB-8467F9F97642}" destId="{27BFC98D-CE3F-4D2A-91A0-EC381967408E}" srcOrd="1"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130E6040-5255-6F47-B6BD-DAC6FDB9A6CE}" type="presOf" srcId="{EA63D748-0594-F34A-BDB4-530DE6961999}" destId="{4A512788-2310-3D42-A366-570734A1F456}" srcOrd="0" destOrd="0" presId="urn:microsoft.com/office/officeart/2008/layout/VerticalCurvedList"/>
    <dgm:cxn modelId="{F9473B49-1ACF-4326-B90F-C9E262ED0526}" type="presOf" srcId="{27BFC98D-CE3F-4D2A-91A0-EC381967408E}" destId="{5F2BB9B6-FAC7-4341-AEB9-E1F538ABD3D4}" srcOrd="0" destOrd="0" presId="urn:microsoft.com/office/officeart/2008/layout/VerticalCurvedList"/>
    <dgm:cxn modelId="{7C0DB791-9BE2-4019-8CBB-B051DC0BA2DC}" srcId="{BA98134B-60A1-4F26-A7CB-8467F9F97642}" destId="{5343F06D-5950-4BA4-89F3-CC5F904F7977}" srcOrd="0" destOrd="0" parTransId="{6C362217-FF26-4B51-BCBF-E58BA3601B09}" sibTransId="{5C1B2FC4-E6B5-4B1C-A4BE-98C901F8417D}"/>
    <dgm:cxn modelId="{7E44F3A9-9BE5-6640-AED7-2FF341F77ED1}" srcId="{BA98134B-60A1-4F26-A7CB-8467F9F97642}" destId="{EA63D748-0594-F34A-BDB4-530DE6961999}" srcOrd="3" destOrd="0" parTransId="{113AEB36-3449-BD45-A5CE-373C8278F54D}" sibTransId="{97894FF8-C39A-1F4E-8D91-21B6CC672CE4}"/>
    <dgm:cxn modelId="{374A1AAB-0867-D447-BEC8-A0F98D8527D7}" type="presOf" srcId="{7B1179A4-16E8-42F9-817C-F349778253EB}" destId="{E94E588B-4644-FE4D-8A91-3B7B1F3C520B}"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E59EFBC0-4219-4EA8-8DA6-2EAA2DEDC4E1}" type="presParOf" srcId="{FB9753EE-2A6A-4D6C-9E8A-66C23339591D}" destId="{5F2BB9B6-FAC7-4341-AEB9-E1F538ABD3D4}" srcOrd="3" destOrd="0" presId="urn:microsoft.com/office/officeart/2008/layout/VerticalCurvedList"/>
    <dgm:cxn modelId="{78D87ED4-83FC-4987-8904-E55C608D7982}" type="presParOf" srcId="{FB9753EE-2A6A-4D6C-9E8A-66C23339591D}" destId="{F82CA463-B21D-4C4E-9EE1-43F1A5A0937C}" srcOrd="4" destOrd="0" presId="urn:microsoft.com/office/officeart/2008/layout/VerticalCurvedList"/>
    <dgm:cxn modelId="{9C6AE9A7-4532-4833-B616-B38DBD463284}" type="presParOf" srcId="{F82CA463-B21D-4C4E-9EE1-43F1A5A0937C}" destId="{5F7ABC68-34B7-4F7C-A8EA-1B8372F16288}" srcOrd="0" destOrd="0" presId="urn:microsoft.com/office/officeart/2008/layout/VerticalCurvedList"/>
    <dgm:cxn modelId="{FBA6E1D8-F529-0246-B526-009BF1EF1986}" type="presParOf" srcId="{FB9753EE-2A6A-4D6C-9E8A-66C23339591D}" destId="{E94E588B-4644-FE4D-8A91-3B7B1F3C520B}" srcOrd="5" destOrd="0" presId="urn:microsoft.com/office/officeart/2008/layout/VerticalCurvedList"/>
    <dgm:cxn modelId="{AF2615C5-EF86-0644-97EE-A5E8D3FE934D}" type="presParOf" srcId="{FB9753EE-2A6A-4D6C-9E8A-66C23339591D}" destId="{2DDD4F34-548C-3840-8815-3FFA7022B7A1}" srcOrd="6" destOrd="0" presId="urn:microsoft.com/office/officeart/2008/layout/VerticalCurvedList"/>
    <dgm:cxn modelId="{9432852A-6F53-5744-B612-5451D84C02E4}" type="presParOf" srcId="{2DDD4F34-548C-3840-8815-3FFA7022B7A1}" destId="{5246A1E8-51BE-49A2-80E6-775645112911}" srcOrd="0" destOrd="0" presId="urn:microsoft.com/office/officeart/2008/layout/VerticalCurvedList"/>
    <dgm:cxn modelId="{F7B7B1C3-7CDD-C545-9902-7635FEDA98F1}" type="presParOf" srcId="{FB9753EE-2A6A-4D6C-9E8A-66C23339591D}" destId="{4A512788-2310-3D42-A366-570734A1F456}" srcOrd="7" destOrd="0" presId="urn:microsoft.com/office/officeart/2008/layout/VerticalCurvedList"/>
    <dgm:cxn modelId="{6AC48AFE-3701-C24D-B840-9B2E289AF331}" type="presParOf" srcId="{FB9753EE-2A6A-4D6C-9E8A-66C23339591D}" destId="{0E735B90-1EB9-C642-88CE-A2D9C2A0C30E}" srcOrd="8" destOrd="0" presId="urn:microsoft.com/office/officeart/2008/layout/VerticalCurvedList"/>
    <dgm:cxn modelId="{BCEA1DBA-FF28-B24D-85B4-94EE2ABBD94E}" type="presParOf" srcId="{0E735B90-1EB9-C642-88CE-A2D9C2A0C30E}" destId="{697C8A59-8FF6-1747-A30B-A8497F46478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577493" y="393724"/>
          <a:ext cx="7580221" cy="7878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25362" tIns="109220" rIns="109220" bIns="109220" numCol="1" spcCol="1270" anchor="ctr" anchorCtr="0">
          <a:noAutofit/>
        </a:bodyPr>
        <a:lstStyle/>
        <a:p>
          <a:pPr marL="0" lvl="0" indent="0" algn="l" defTabSz="1911350">
            <a:lnSpc>
              <a:spcPct val="90000"/>
            </a:lnSpc>
            <a:spcBef>
              <a:spcPct val="0"/>
            </a:spcBef>
            <a:spcAft>
              <a:spcPct val="35000"/>
            </a:spcAft>
            <a:buNone/>
          </a:pPr>
          <a:r>
            <a:rPr lang="vi-VN" sz="4300" kern="1200" dirty="0">
              <a:latin typeface="Times New Roman" panose="02020603050405020304" pitchFamily="18" charset="0"/>
              <a:cs typeface="Times New Roman" panose="02020603050405020304" pitchFamily="18" charset="0"/>
            </a:rPr>
            <a:t>Giới thiệu</a:t>
          </a:r>
        </a:p>
      </dsp:txBody>
      <dsp:txXfrm>
        <a:off x="577493" y="393724"/>
        <a:ext cx="7580221" cy="787858"/>
      </dsp:txXfrm>
    </dsp:sp>
    <dsp:sp modelId="{2A3FDAED-8A61-4FA3-9DEC-4352F0A75BA7}">
      <dsp:nvSpPr>
        <dsp:cNvPr id="0" name=""/>
        <dsp:cNvSpPr/>
      </dsp:nvSpPr>
      <dsp:spPr>
        <a:xfrm>
          <a:off x="85082" y="295241"/>
          <a:ext cx="984822" cy="984822"/>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BB9B6-FAC7-4341-AEB9-E1F538ABD3D4}">
      <dsp:nvSpPr>
        <dsp:cNvPr id="0" name=""/>
        <dsp:cNvSpPr/>
      </dsp:nvSpPr>
      <dsp:spPr>
        <a:xfrm>
          <a:off x="1029190" y="1575716"/>
          <a:ext cx="7128524" cy="78785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25362"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err="1">
              <a:latin typeface="Times New Roman" panose="02020603050405020304" pitchFamily="18" charset="0"/>
              <a:cs typeface="Times New Roman" panose="02020603050405020304" pitchFamily="18" charset="0"/>
            </a:rPr>
            <a:t>Mô</a:t>
          </a:r>
          <a:r>
            <a:rPr lang="en-US" sz="4300" kern="1200" dirty="0">
              <a:latin typeface="Times New Roman" panose="02020603050405020304" pitchFamily="18" charset="0"/>
              <a:cs typeface="Times New Roman" panose="02020603050405020304" pitchFamily="18" charset="0"/>
            </a:rPr>
            <a:t> </a:t>
          </a:r>
          <a:r>
            <a:rPr lang="en-US" sz="4300" kern="1200" dirty="0" err="1">
              <a:latin typeface="Times New Roman" panose="02020603050405020304" pitchFamily="18" charset="0"/>
              <a:cs typeface="Times New Roman" panose="02020603050405020304" pitchFamily="18" charset="0"/>
            </a:rPr>
            <a:t>hình</a:t>
          </a:r>
          <a:r>
            <a:rPr lang="en-US" sz="4300" kern="1200" dirty="0">
              <a:latin typeface="Times New Roman" panose="02020603050405020304" pitchFamily="18" charset="0"/>
              <a:cs typeface="Times New Roman" panose="02020603050405020304" pitchFamily="18" charset="0"/>
            </a:rPr>
            <a:t> </a:t>
          </a:r>
          <a:r>
            <a:rPr lang="en-US" sz="4300" kern="1200" dirty="0" err="1">
              <a:latin typeface="Times New Roman" panose="02020603050405020304" pitchFamily="18" charset="0"/>
              <a:cs typeface="Times New Roman" panose="02020603050405020304" pitchFamily="18" charset="0"/>
            </a:rPr>
            <a:t>của</a:t>
          </a:r>
          <a:r>
            <a:rPr lang="en-US" sz="4300" kern="1200" dirty="0">
              <a:latin typeface="Times New Roman" panose="02020603050405020304" pitchFamily="18" charset="0"/>
              <a:cs typeface="Times New Roman" panose="02020603050405020304" pitchFamily="18" charset="0"/>
            </a:rPr>
            <a:t> Tai</a:t>
          </a:r>
        </a:p>
      </dsp:txBody>
      <dsp:txXfrm>
        <a:off x="1029190" y="1575716"/>
        <a:ext cx="7128524" cy="787858"/>
      </dsp:txXfrm>
    </dsp:sp>
    <dsp:sp modelId="{5F7ABC68-34B7-4F7C-A8EA-1B8372F16288}">
      <dsp:nvSpPr>
        <dsp:cNvPr id="0" name=""/>
        <dsp:cNvSpPr/>
      </dsp:nvSpPr>
      <dsp:spPr>
        <a:xfrm>
          <a:off x="536779" y="1477234"/>
          <a:ext cx="984822" cy="984822"/>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4E588B-4644-FE4D-8A91-3B7B1F3C520B}">
      <dsp:nvSpPr>
        <dsp:cNvPr id="0" name=""/>
        <dsp:cNvSpPr/>
      </dsp:nvSpPr>
      <dsp:spPr>
        <a:xfrm>
          <a:off x="1029190" y="2757708"/>
          <a:ext cx="7128524" cy="78785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25362" tIns="109220" rIns="109220" bIns="109220" numCol="1" spcCol="1270" anchor="ctr" anchorCtr="0">
          <a:noAutofit/>
        </a:bodyPr>
        <a:lstStyle/>
        <a:p>
          <a:pPr marL="0" lvl="0" indent="0" algn="l" defTabSz="1911350">
            <a:lnSpc>
              <a:spcPct val="90000"/>
            </a:lnSpc>
            <a:spcBef>
              <a:spcPct val="0"/>
            </a:spcBef>
            <a:spcAft>
              <a:spcPct val="35000"/>
            </a:spcAft>
            <a:buNone/>
          </a:pPr>
          <a:r>
            <a:rPr lang="vi-VN" sz="4300" kern="1200" dirty="0">
              <a:latin typeface="Times New Roman"/>
              <a:cs typeface="Times New Roman"/>
            </a:rPr>
            <a:t>Mô hình đề xuất</a:t>
          </a:r>
        </a:p>
      </dsp:txBody>
      <dsp:txXfrm>
        <a:off x="1029190" y="2757708"/>
        <a:ext cx="7128524" cy="787858"/>
      </dsp:txXfrm>
    </dsp:sp>
    <dsp:sp modelId="{5246A1E8-51BE-49A2-80E6-775645112911}">
      <dsp:nvSpPr>
        <dsp:cNvPr id="0" name=""/>
        <dsp:cNvSpPr/>
      </dsp:nvSpPr>
      <dsp:spPr>
        <a:xfrm>
          <a:off x="536779" y="2659226"/>
          <a:ext cx="984822" cy="984822"/>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512788-2310-3D42-A366-570734A1F456}">
      <dsp:nvSpPr>
        <dsp:cNvPr id="0" name=""/>
        <dsp:cNvSpPr/>
      </dsp:nvSpPr>
      <dsp:spPr>
        <a:xfrm>
          <a:off x="577493" y="3939700"/>
          <a:ext cx="7580221" cy="787858"/>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25362" tIns="109220" rIns="109220" bIns="109220" numCol="1" spcCol="1270" anchor="ctr" anchorCtr="0">
          <a:noAutofit/>
        </a:bodyPr>
        <a:lstStyle/>
        <a:p>
          <a:pPr marL="0" lvl="0" indent="0" algn="l" defTabSz="1911350">
            <a:lnSpc>
              <a:spcPct val="90000"/>
            </a:lnSpc>
            <a:spcBef>
              <a:spcPct val="0"/>
            </a:spcBef>
            <a:spcAft>
              <a:spcPct val="35000"/>
            </a:spcAft>
            <a:buNone/>
          </a:pPr>
          <a:r>
            <a:rPr lang="en-US" sz="4300" kern="1200" dirty="0" err="1">
              <a:latin typeface="Times New Roman" panose="02020603050405020304" pitchFamily="18" charset="0"/>
              <a:cs typeface="Times New Roman" panose="02020603050405020304" pitchFamily="18" charset="0"/>
            </a:rPr>
            <a:t>Kết</a:t>
          </a:r>
          <a:r>
            <a:rPr lang="en-US" sz="4300" kern="1200" dirty="0">
              <a:latin typeface="Times New Roman" panose="02020603050405020304" pitchFamily="18" charset="0"/>
              <a:cs typeface="Times New Roman" panose="02020603050405020304" pitchFamily="18" charset="0"/>
            </a:rPr>
            <a:t> </a:t>
          </a:r>
          <a:r>
            <a:rPr lang="en-US" sz="4300" kern="1200" dirty="0" err="1">
              <a:latin typeface="Times New Roman" panose="02020603050405020304" pitchFamily="18" charset="0"/>
              <a:cs typeface="Times New Roman" panose="02020603050405020304" pitchFamily="18" charset="0"/>
            </a:rPr>
            <a:t>luận</a:t>
          </a:r>
          <a:endParaRPr lang="en-US" sz="4300" kern="1200" dirty="0">
            <a:latin typeface="Times New Roman" panose="02020603050405020304" pitchFamily="18" charset="0"/>
            <a:cs typeface="Times New Roman" panose="02020603050405020304" pitchFamily="18" charset="0"/>
          </a:endParaRPr>
        </a:p>
      </dsp:txBody>
      <dsp:txXfrm>
        <a:off x="577493" y="3939700"/>
        <a:ext cx="7580221" cy="787858"/>
      </dsp:txXfrm>
    </dsp:sp>
    <dsp:sp modelId="{697C8A59-8FF6-1747-A30B-A8497F464788}">
      <dsp:nvSpPr>
        <dsp:cNvPr id="0" name=""/>
        <dsp:cNvSpPr/>
      </dsp:nvSpPr>
      <dsp:spPr>
        <a:xfrm>
          <a:off x="85082" y="3841218"/>
          <a:ext cx="984822" cy="984822"/>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7/1/19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IoT,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cổng</a:t>
                </a:r>
                <a:r>
                  <a:rPr lang="en-US" sz="1200" kern="1200" dirty="0">
                    <a:solidFill>
                      <a:schemeClr val="tx1"/>
                    </a:solidFill>
                    <a:effectLst/>
                    <a:latin typeface="+mn-lt"/>
                    <a:ea typeface="+mn-ea"/>
                    <a:cs typeface="+mn-cs"/>
                  </a:rPr>
                  <a:t> IoT,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eNodeB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lõi</a:t>
                </a:r>
                <a:r>
                  <a:rPr lang="en-US" sz="1200" kern="1200" dirty="0">
                    <a:solidFill>
                      <a:schemeClr val="tx1"/>
                    </a:solidFill>
                    <a:effectLst/>
                    <a:latin typeface="+mn-lt"/>
                    <a:ea typeface="+mn-ea"/>
                    <a:cs typeface="+mn-cs"/>
                  </a:rPr>
                  <a:t> 5G.</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IoT,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cổng</a:t>
                </a:r>
                <a:r>
                  <a:rPr lang="en-US" sz="1200" kern="1200" dirty="0">
                    <a:solidFill>
                      <a:schemeClr val="tx1"/>
                    </a:solidFill>
                    <a:effectLst/>
                    <a:latin typeface="+mn-lt"/>
                    <a:ea typeface="+mn-ea"/>
                    <a:cs typeface="+mn-cs"/>
                  </a:rPr>
                  <a:t> IoT, </a:t>
                </a:r>
                <a:r>
                  <a:rPr lang="en-US" sz="1200" i="0" kern="1200">
                    <a:solidFill>
                      <a:schemeClr val="tx1"/>
                    </a:solidFill>
                    <a:effectLst/>
                    <a:latin typeface="+mn-lt"/>
                    <a:ea typeface="+mn-ea"/>
                    <a:cs typeface="+mn-cs"/>
                  </a:rPr>
                  <a:t>〖𝐺𝑊〗_𝑖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eNodeB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WSN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lõi</a:t>
                </a:r>
                <a:r>
                  <a:rPr lang="en-US" sz="1200" kern="1200" dirty="0">
                    <a:solidFill>
                      <a:schemeClr val="tx1"/>
                    </a:solidFill>
                    <a:effectLst/>
                    <a:latin typeface="+mn-lt"/>
                    <a:ea typeface="+mn-ea"/>
                    <a:cs typeface="+mn-cs"/>
                  </a:rPr>
                  <a:t> 5G.</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42</a:t>
            </a:fld>
            <a:endParaRPr lang="en-US"/>
          </a:p>
        </p:txBody>
      </p:sp>
    </p:spTree>
    <p:extLst>
      <p:ext uri="{BB962C8B-B14F-4D97-AF65-F5344CB8AC3E}">
        <p14:creationId xmlns:p14="http://schemas.microsoft.com/office/powerpoint/2010/main" val="2577692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dang </a:t>
                </a:r>
                <a14:m>
                  <m:oMath xmlns:m="http://schemas.openxmlformats.org/officeDocument/2006/math">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&lt;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&gt;</m:t>
                    </m:r>
                  </m:oMath>
                </a14:m>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IAS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 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𝑈</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𝑒</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𝑈</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𝑔</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S</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𝑐</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𝑒</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𝑔</m:t>
                            </m:r>
                          </m:e>
                          <m:sub>
                            <m:r>
                              <a:rPr lang="en-US" sz="1200" i="1" kern="1200">
                                <a:solidFill>
                                  <a:schemeClr val="tx1"/>
                                </a:solidFill>
                                <a:effectLst/>
                                <a:latin typeface="+mn-lt"/>
                                <a:ea typeface="+mn-ea"/>
                                <a:cs typeface="+mn-cs"/>
                              </a:rPr>
                              <m:t>𝑖</m:t>
                            </m:r>
                          </m:sub>
                        </m:sSub>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S</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S</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𝑏</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𝑏</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𝑐</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𝑒</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𝑔</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𝑏</m:t>
                            </m:r>
                          </m:e>
                          <m:sub>
                            <m:r>
                              <a:rPr lang="en-US" sz="1200" i="1" kern="1200">
                                <a:solidFill>
                                  <a:schemeClr val="tx1"/>
                                </a:solidFill>
                                <a:effectLst/>
                                <a:latin typeface="+mn-lt"/>
                                <a:ea typeface="+mn-ea"/>
                                <a:cs typeface="+mn-cs"/>
                              </a:rPr>
                              <m:t>𝑖</m:t>
                            </m:r>
                          </m:sub>
                        </m:sSub>
                      </m:e>
                    </m:d>
                  </m:oMath>
                </a14:m>
                <a:endParaRPr lang="en-US" sz="1200" kern="1200" dirty="0">
                  <a:solidFill>
                    <a:schemeClr val="tx1"/>
                  </a:solidFill>
                  <a:effectLst/>
                  <a:latin typeface="+mn-lt"/>
                  <a:ea typeface="+mn-ea"/>
                  <a:cs typeface="+mn-cs"/>
                </a:endParaRPr>
              </a:p>
              <a:p>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dang </a:t>
                </a:r>
                <a:r>
                  <a:rPr lang="en-US" sz="1200" i="0" kern="1200">
                    <a:solidFill>
                      <a:schemeClr val="tx1"/>
                    </a:solidFill>
                    <a:effectLst/>
                    <a:latin typeface="+mn-lt"/>
                    <a:ea typeface="+mn-ea"/>
                    <a:cs typeface="+mn-cs"/>
                  </a:rPr>
                  <a:t>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𝑎_𝑗</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𝑀𝐼𝐷_𝑖=ℎ(𝑎_𝑖 ||𝐼𝐷_𝑖)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𝑀𝑃𝑊_𝑖=ℎ(𝑎_𝑖 ||𝑃𝑊_𝑖)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&lt;𝑀𝐼𝐷_𝑖, 𝑀𝑃𝑊_𝑖&gt;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IAS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2. 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ký</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𝑥_𝑖=ℎ(𝑀𝐼𝐷_𝑖 || 𝑀𝑃𝑊_𝑖)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𝑦_𝑖=ℎ(𝑀𝐼𝐷_𝑖 ||𝑋_𝑈)</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𝑑_𝑖=𝑦_𝑖⊕ℎ(𝑀𝑃𝑊_𝑖 ||𝑥_𝑖)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𝑒_𝑖=𝑃𝑈_𝑖^1⊕ℎ(𝑀𝑃𝑊_𝑖 ||𝑦_𝑖)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𝑧_𝑖^1=ℎ(𝑃𝑈_𝑖^1 ||𝑋_𝑈)</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𝑔_𝑖=𝑧_𝑖^1⊕ℎ(𝑀𝑃𝑊_𝑖 ||𝑥_𝑖 ||𝑦_𝑖)</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S</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{𝑐_𝑖, 𝑑_𝑖, 𝑒_𝑖, 𝑔_𝑖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S</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cất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{𝑀𝐼𝐷_𝑖, 𝑃𝑈_𝑖^1}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S</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𝑏_𝑖=𝑎_𝑖⊕ℎ(𝐼𝐷_𝑖 ||𝑃𝑊_𝑖)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{𝑏_𝑖}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{𝑐_𝑖, 𝑑_𝑖, 𝑒_𝑖, 𝑔_𝑖, 𝑏_𝑖 }</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45</a:t>
            </a:fld>
            <a:endParaRPr lang="en-US"/>
          </a:p>
        </p:txBody>
      </p:sp>
    </p:spTree>
    <p:extLst>
      <p:ext uri="{BB962C8B-B14F-4D97-AF65-F5344CB8AC3E}">
        <p14:creationId xmlns:p14="http://schemas.microsoft.com/office/powerpoint/2010/main" val="2929233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a14:m>
                  <m:oMath xmlns:m="http://schemas.openxmlformats.org/officeDocument/2006/math">
                    <m:sSub>
                      <m:sSubPr>
                        <m:ctrlPr>
                          <a:rPr lang="en-US" sz="1200" i="1" kern="1200" smtClean="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chèn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𝑏</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d>
                      <m:dPr>
                        <m:begChr m:val="|"/>
                        <m:ctrlPr>
                          <a:rPr lang="en-US" sz="1200" i="1" kern="1200">
                            <a:solidFill>
                              <a:schemeClr val="tx1"/>
                            </a:solidFill>
                            <a:effectLst/>
                            <a:latin typeface="+mn-lt"/>
                            <a:ea typeface="+mn-ea"/>
                            <a:cs typeface="+mn-cs"/>
                          </a:rPr>
                        </m:ctrlPr>
                      </m:dPr>
                      <m:e>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𝑎</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 </m:t>
                    </m:r>
                  </m:oMath>
                </a14:m>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khớp</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a:t>
                </a:r>
              </a:p>
              <a:p>
                <a:pPr lvl="0"/>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𝑘</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𝑘</m:t>
                        </m:r>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𝑒</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𝑔</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𝑀𝑃</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𝑥</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4</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𝐺𝑊𝐼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𝐺𝑊𝐼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𝑆</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&lt;</m:t>
                    </m:r>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4</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&gt;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𝐶</m:t>
                            </m:r>
                          </m:sub>
                        </m:sSub>
                      </m:e>
                    </m:d>
                    <m:r>
                      <a:rPr lang="en-US" sz="1200" i="1" kern="1200">
                        <a:solidFill>
                          <a:schemeClr val="tx1"/>
                        </a:solidFill>
                        <a:effectLst/>
                        <a:latin typeface="+mn-lt"/>
                        <a:ea typeface="+mn-ea"/>
                        <a:cs typeface="+mn-cs"/>
                      </a:rPr>
                      <m:t>&lt;</m:t>
                    </m:r>
                    <m:r>
                      <m:rPr>
                        <m:sty m:val="p"/>
                      </m:rPr>
                      <a:rPr lang="en-US" sz="1200" kern="1200">
                        <a:solidFill>
                          <a:schemeClr val="tx1"/>
                        </a:solidFill>
                        <a:effectLst/>
                        <a:latin typeface="+mn-lt"/>
                        <a:ea typeface="+mn-ea"/>
                        <a:cs typeface="+mn-cs"/>
                      </a:rPr>
                      <m:t>Δ</m:t>
                    </m:r>
                    <m:r>
                      <a:rPr lang="en-US" sz="1200" i="1" kern="1200">
                        <a:solidFill>
                          <a:schemeClr val="tx1"/>
                        </a:solidFill>
                        <a:effectLst/>
                        <a:latin typeface="+mn-lt"/>
                        <a:ea typeface="+mn-ea"/>
                        <a:cs typeface="+mn-cs"/>
                      </a:rPr>
                      <m:t>𝑇</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Sub>
                  </m:oMath>
                </a14:m>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𝑘</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𝑘</m:t>
                        </m:r>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5</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𝐺𝑊𝐼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6</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7</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8</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5</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6</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7</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IAS,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quyền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5</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6</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7</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8</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oMath>
                </a14:m>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4</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𝐶</m:t>
                            </m:r>
                          </m:sub>
                        </m:sSub>
                      </m:e>
                    </m:d>
                    <m:r>
                      <a:rPr lang="en-US" sz="1200" i="1" kern="1200">
                        <a:solidFill>
                          <a:schemeClr val="tx1"/>
                        </a:solidFill>
                        <a:effectLst/>
                        <a:latin typeface="+mn-lt"/>
                        <a:ea typeface="+mn-ea"/>
                        <a:cs typeface="+mn-cs"/>
                      </a:rPr>
                      <m:t>&lt;</m:t>
                    </m:r>
                    <m:r>
                      <m:rPr>
                        <m:sty m:val="p"/>
                      </m:rPr>
                      <a:rPr lang="en-US" sz="1200" kern="1200">
                        <a:solidFill>
                          <a:schemeClr val="tx1"/>
                        </a:solidFill>
                        <a:effectLst/>
                        <a:latin typeface="+mn-lt"/>
                        <a:ea typeface="+mn-ea"/>
                        <a:cs typeface="+mn-cs"/>
                      </a:rPr>
                      <m:t>Δ</m:t>
                    </m:r>
                    <m:r>
                      <a:rPr lang="en-US" sz="1200" i="1" kern="1200">
                        <a:solidFill>
                          <a:schemeClr val="tx1"/>
                        </a:solidFill>
                        <a:effectLst/>
                        <a:latin typeface="+mn-lt"/>
                        <a:ea typeface="+mn-ea"/>
                        <a:cs typeface="+mn-cs"/>
                      </a:rPr>
                      <m:t>𝑇</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14:m>
                  <m:oMath xmlns:m="http://schemas.openxmlformats.org/officeDocument/2006/math">
                    <m:r>
                      <a:rPr lang="en-US" sz="1200" i="1" kern="1200">
                        <a:solidFill>
                          <a:schemeClr val="tx1"/>
                        </a:solidFill>
                        <a:effectLst/>
                        <a:latin typeface="+mn-lt"/>
                        <a:ea typeface="+mn-ea"/>
                        <a:cs typeface="+mn-cs"/>
                      </a:rPr>
                      <m:t> </m:t>
                    </m:r>
                    <m:r>
                      <a:rPr lang="en-US" sz="1200" i="1" kern="1200">
                        <a:solidFill>
                          <a:schemeClr val="tx1"/>
                        </a:solidFill>
                        <a:effectLst/>
                        <a:latin typeface="+mn-lt"/>
                        <a:ea typeface="+mn-ea"/>
                        <a:cs typeface="+mn-cs"/>
                      </a:rPr>
                      <m:t>𝐺𝑊𝐼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𝑃𝐺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𝑃𝐺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𝐺𝑊</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𝑊𝐼𝐷</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5</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 IAS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𝑊𝐼𝐷</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𝐺𝑊𝐼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rút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𝑀𝐼</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𝑈</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𝐺𝑊</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6</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7</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8</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5</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6</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7</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8</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𝑈</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a:t>
                </a:r>
                <a14:m>
                  <m:oMath xmlns:m="http://schemas.openxmlformats.org/officeDocument/2006/math">
                    <m:r>
                      <a:rPr lang="en-US" sz="1200" i="1" kern="1200">
                        <a:solidFill>
                          <a:schemeClr val="tx1"/>
                        </a:solidFill>
                        <a:effectLst/>
                        <a:latin typeface="+mn-lt"/>
                        <a:ea typeface="+mn-ea"/>
                        <a:cs typeface="+mn-cs"/>
                      </a:rPr>
                      <m:t> </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a:t>
                </a:r>
                <a14:m>
                  <m:oMath xmlns:m="http://schemas.openxmlformats.org/officeDocument/2006/math">
                    <m:r>
                      <a:rPr lang="en-US" sz="1200" i="1" kern="1200">
                        <a:solidFill>
                          <a:schemeClr val="tx1"/>
                        </a:solidFill>
                        <a:effectLst/>
                        <a:latin typeface="+mn-lt"/>
                        <a:ea typeface="+mn-ea"/>
                        <a:cs typeface="+mn-cs"/>
                      </a:rPr>
                      <m:t> </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4</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2</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4</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a:t>
                </a:r>
              </a:p>
              <a:p>
                <a:endParaRPr lang="en-US" dirty="0"/>
              </a:p>
            </p:txBody>
          </p:sp>
        </mc:Choice>
        <mc:Fallback>
          <p:sp>
            <p:nvSpPr>
              <p:cNvPr id="3" name="Notes Placeholder 2"/>
              <p:cNvSpPr>
                <a:spLocks noGrp="1"/>
              </p:cNvSpPr>
              <p:nvPr>
                <p:ph type="body" idx="1"/>
              </p:nvPr>
            </p:nvSpPr>
            <p:spPr/>
            <p:txBody>
              <a:bodyPr/>
              <a:lstStyle/>
              <a:p>
                <a:pPr lvl="0"/>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chèn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khẩu</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𝑎_𝑖=𝑏_𝑖⨁ ℎ(𝐼𝐷_𝑖 ||𝑃𝑊_𝑖)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𝑀𝐼𝐷_𝑖=ℎ(𝑎_𝑖 ||𝐼𝐷_𝑖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𝑀𝑃𝑊_𝑖=ℎ(𝑎_𝑖 ||𝑃𝑊_𝑖)</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𝑥_𝑖^∗=ℎ(𝑀𝐼𝐷_𝑖 ||𝑀𝑃𝑊_𝑖)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𝑃𝑊_𝑖</a:t>
                </a:r>
                <a:r>
                  <a:rPr lang="en-US" sz="1200" kern="1200" dirty="0">
                    <a:solidFill>
                      <a:schemeClr val="tx1"/>
                    </a:solidFill>
                    <a:effectLst/>
                    <a:latin typeface="+mn-lt"/>
                    <a:ea typeface="+mn-ea"/>
                    <a:cs typeface="+mn-cs"/>
                  </a:rPr>
                  <a:t>.</a:t>
                </a:r>
              </a:p>
              <a:p>
                <a:pPr lvl="0"/>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𝐾_𝑖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𝑟_𝑖^1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𝐾_𝑖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𝑟_𝑖^𝑘</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𝑃𝑈_𝑖^(𝑘+1)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𝑦_𝑖^∗= 𝑑_𝑖⨁ℎ(𝑀𝑃𝑊_𝑖 ||𝑥_𝑖^∗)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𝑃𝑈_𝑖^(1∗)=𝑒_𝑖⨁ℎ(𝑀𝑃𝑊_𝑖 ||𝑦_𝑖^∗)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𝑧_𝑖^(1∗)=𝑔_𝑖⨁ℎ(𝑀𝑃𝑊_𝑖 ||𝑥_𝑖^∗ ||𝑦_𝑖^∗)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𝑀_1=ℎ(𝑧_𝑖^(1∗) ||𝑇_1)⨁𝑀𝐼𝐷_𝑖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𝑀_2=𝐾_𝑖⨁ℎ(𝑦_𝑖^∗ ||𝑇_1)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𝑀_3=𝑟_𝑖^1⨁ℎ(𝑦_𝑖^∗ ||𝑧_𝑖^∗ ||𝑇_1)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𝑀_4=ℎ(𝑀_1 ||𝑀_2 ||𝑀_3 ||𝐾_𝑖 ||𝑟_𝑖^1 ||𝐺𝑊𝐼𝐷_𝑗 || 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𝐺𝑊𝐼𝐷_𝑗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cổng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&lt;𝑃𝑈_𝑖^(1∗), 𝑀_1, 𝑀_2, 𝑀_3, 𝑀_4, 𝑇_1&gt;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|𝑇_1−𝑇_𝐶 |&lt;Δ𝑇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𝐾_𝑗</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𝑠_𝑖^1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𝐾_𝑗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𝑠_𝑖^𝑘</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𝑃𝐺𝑊_𝑗^(𝑘+1)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𝑣_𝑗</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𝑀_5=ℎ(𝑤_𝑗 ||𝑇_2)⨁𝐺𝑊𝐼𝐷_𝑗</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𝑀_6=𝐾_𝑗⨁ℎ(𝑣_𝑗 ||𝑇_2)</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𝑀_7=𝑠_𝑗^1⨁ℎ(𝑣_𝑗 ||𝑤_𝑗 ||𝑇_2)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𝑀_8=ℎ(𝑀_5 ||𝑀_6 ||𝑀_7 ||𝐾_𝑗 ||𝑠_𝑗^1 ||𝑃𝑈_𝑖^1 || 𝑇_2)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IAS,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quyền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𝑀_5</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𝑀_6</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𝑀_7</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𝑀_2</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đếm</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|𝑇_2−𝑇_𝐶 |&lt;Δ𝑇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i="0" kern="1200">
                    <a:solidFill>
                      <a:schemeClr val="tx1"/>
                    </a:solidFill>
                    <a:effectLst/>
                    <a:latin typeface="+mn-lt"/>
                    <a:ea typeface="+mn-ea"/>
                    <a:cs typeface="+mn-cs"/>
                  </a:rPr>
                  <a:t> 𝐺𝑊𝐼𝐷_𝑗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𝑤_𝑗^(1∗)=ℎ(𝑃𝐺𝑊_𝑗^1 ||𝑋_𝐺𝑊)</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𝐺〖𝑊𝐼𝐷〗_𝑗^∗=𝑀_5⨁ℎ(𝑤_𝑗^(1∗) ||𝑇_2)</a:t>
                </a:r>
                <a:r>
                  <a:rPr lang="en-US" sz="1200" kern="1200" dirty="0">
                    <a:solidFill>
                      <a:schemeClr val="tx1"/>
                    </a:solidFill>
                    <a:effectLst/>
                    <a:latin typeface="+mn-lt"/>
                    <a:ea typeface="+mn-ea"/>
                    <a:cs typeface="+mn-cs"/>
                  </a:rPr>
                  <a:t> . IAS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𝐺〖𝑊𝐼𝐷〗_𝑗^∗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𝐺𝑊𝐼𝐷_𝑗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kiếm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rút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𝑧_𝑖^(1∗)=ℎ(〖𝑃𝑈〗_𝑖^1 ||𝑋_𝑈)</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〖𝑀𝐼𝐷〗_𝑗^(1∗)=𝑀_1⨁ℎ(𝑧_𝑖^(1∗) ||𝑇_1)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〖𝑀𝐼𝐷〗_𝑖^∗==〖𝑀𝐼𝐷〗_𝑖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𝑣_𝑗^∗=ℎ(〖𝐺𝑊𝐼𝐷〗_𝑗 ||𝑋_𝐺𝑊)</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𝐾_𝑗^∗=𝑀_6⨁ℎ(𝑣_𝑗^∗ ||𝑇_2)</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𝑠_𝑗^(1∗)=𝑀_7⨁ℎ(𝑣_𝑗^∗ ||𝑤_𝑗^(1∗) ||𝑇_2)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𝑀_8^∗=ℎ(𝑀_5 ||𝑀_6 ||𝑀_7 ||𝐾_𝑗^∗ ||𝑠_𝑗^(1∗) ||〖𝑃𝑈〗_𝑖^1 ||𝑇_2)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𝑀_8</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𝑦_𝑖^∗=ℎ(〖𝑀𝐼𝐷〗_𝑖 ||𝑋_𝑈)</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 𝐾_𝑖^∗=𝑀_2⨁ℎ(𝑦_𝑖^∗ ||𝑇_1)</a:t>
                </a:r>
                <a:r>
                  <a:rPr lang="en-US" sz="1200" kern="1200" dirty="0">
                    <a:solidFill>
                      <a:schemeClr val="tx1"/>
                    </a:solidFill>
                    <a:effectLst/>
                    <a:latin typeface="+mn-lt"/>
                    <a:ea typeface="+mn-ea"/>
                    <a:cs typeface="+mn-cs"/>
                  </a:rPr>
                  <a:t>,</a:t>
                </a:r>
                <a:r>
                  <a:rPr lang="en-US" sz="1200" i="0" kern="1200">
                    <a:solidFill>
                      <a:schemeClr val="tx1"/>
                    </a:solidFill>
                    <a:effectLst/>
                    <a:latin typeface="+mn-lt"/>
                    <a:ea typeface="+mn-ea"/>
                    <a:cs typeface="+mn-cs"/>
                  </a:rPr>
                  <a:t> 𝑟_𝑖^(1∗)=𝑀_3⨁ℎ(𝑦_𝑖^∗ ||𝑧_𝑖^(1∗) ||𝑇_1)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𝑀_4^∗=ℎ(𝑀_1 ||𝑀_2 ||𝑀_3 ||𝐾_𝑖^∗ ||𝑟_𝑖^(1∗) ||𝐺〖𝑊𝐼𝐷〗_𝑗 ||𝑇_1)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46</a:t>
            </a:fld>
            <a:endParaRPr lang="en-US"/>
          </a:p>
        </p:txBody>
      </p:sp>
    </p:spTree>
    <p:extLst>
      <p:ext uri="{BB962C8B-B14F-4D97-AF65-F5344CB8AC3E}">
        <p14:creationId xmlns:p14="http://schemas.microsoft.com/office/powerpoint/2010/main" val="2403690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𝑈</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𝑋</m:t>
                        </m:r>
                      </m:e>
                      <m:sub>
                        <m:r>
                          <a:rPr lang="en-US" sz="1200" i="1" kern="1200">
                            <a:solidFill>
                              <a:schemeClr val="tx1"/>
                            </a:solidFill>
                            <a:effectLst/>
                            <a:latin typeface="+mn-lt"/>
                            <a:ea typeface="+mn-ea"/>
                            <a:cs typeface="+mn-cs"/>
                          </a:rPr>
                          <m:t>𝐺𝑊</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oMath>
                </a14:m>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ISA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9</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10</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9</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10</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13</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14</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12</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&lt;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9</m:t>
                        </m:r>
                      </m:sub>
                    </m:sSub>
                    <m:r>
                      <a:rPr lang="en-US" sz="1200" i="1" kern="1200">
                        <a:solidFill>
                          <a:schemeClr val="tx1"/>
                        </a:solidFill>
                        <a:effectLst/>
                        <a:latin typeface="+mn-lt"/>
                        <a:ea typeface="+mn-ea"/>
                        <a:cs typeface="+mn-cs"/>
                      </a:rPr>
                      <m:t>, …,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14</m:t>
                        </m:r>
                      </m:sub>
                    </m:sSub>
                    <m:r>
                      <a:rPr lang="en-US" sz="1200" i="1" kern="1200">
                        <a:solidFill>
                          <a:schemeClr val="tx1"/>
                        </a:solidFill>
                        <a:effectLst/>
                        <a:latin typeface="+mn-lt"/>
                        <a:ea typeface="+mn-ea"/>
                        <a:cs typeface="+mn-cs"/>
                      </a:rPr>
                      <m:t>, </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&gt;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sang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oMath>
                </a14:m>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sang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oMath>
                </a14:m>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a:t>
                </a:r>
              </a:p>
              <a:p>
                <a:endParaRPr lang="en-US" dirty="0"/>
              </a:p>
            </p:txBody>
          </p:sp>
        </mc:Choice>
        <mc:Fallback>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IAS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〖𝑁𝐾〗_𝑖=ℎ(𝐾_𝑖^∗ ||〖𝑀𝐼𝐷〗_𝑖)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〖𝑁𝐾〗_𝑗=ℎ(𝐾_𝑗^∗ ||〖𝐺𝑊𝐼𝐷〗_𝑗)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〖𝑃𝑈〗_𝑖^2=ℎ(〖𝑃𝑈〗_𝑖^1 ||𝑟_𝑖^(1∗))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〖𝑃𝐺𝑊〗_𝑗^2=ℎ(〖𝑃𝐺𝑊〗_𝑗^1 ||𝑠_𝑗^(1∗))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𝑧_𝑖^2=ℎ(〖𝑃𝑈〗_𝑖^2 |||𝑋_𝑈)</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𝑤_𝑗^(2∗)=ℎ(〖𝑃𝐺𝑊〗_𝑗^2 |||𝑋_𝐺𝑊)</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〖𝑃𝑈〗_𝑖^2</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𝑧_𝑖^2</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ISA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𝑀_9=〖𝑁𝐾〗_𝑗⨁ℎ(〖𝐺𝑊𝐼𝐷〗_𝑗 ||𝑦_𝑖^∗ ||𝑇_3)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𝑀_10=𝑧_𝑖^2⨁ℎ(𝑦_𝑖^∗ 〖∥𝑧〗_𝑖^(1∗)∥𝑇_3)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𝑀_11=ℎ(𝑀_9 ||𝑀_10 ||〖𝑁𝐾〗_𝑖 ||〖𝑁𝐾〗_𝑗 ||〖𝑃𝑈〗_𝑖^2 ||𝑇_1 ||𝑇_2 ||𝑇_3 ||𝑦_𝑖^∗)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𝑀_12=〖𝑁𝐾〗_𝑖⨁ℎ(〖𝑃𝑈〗_𝑖^1∥𝑣_𝑗^∗∥𝑇_3)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𝑀_13=𝑤_𝑗^2⨁ℎ(𝑣_𝑗^∗∥𝑤_𝑗^(1∗)∥𝑇_3)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𝑀_14=ℎ(𝑀_11 ||𝑀_12 ||〖𝑁𝐾〗_𝑖 ||〖𝑁𝐾〗_𝑗 ||〖𝑃𝐺𝑊〗_𝑗^2 ||𝑇_1 ||𝑇_2 ||𝑇_3 ||𝑣_𝑖^∗)</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&lt;𝑀_9, …, 𝑀_14, 𝑇_1,𝑇_2,𝑇_3&gt;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〖𝑃𝑈〗_𝑖^1</a:t>
                </a:r>
                <a:r>
                  <a:rPr lang="en-US" sz="1200" kern="1200" dirty="0">
                    <a:solidFill>
                      <a:schemeClr val="tx1"/>
                    </a:solidFill>
                    <a:effectLst/>
                    <a:latin typeface="+mn-lt"/>
                    <a:ea typeface="+mn-ea"/>
                    <a:cs typeface="+mn-cs"/>
                  </a:rPr>
                  <a:t>sang </a:t>
                </a:r>
                <a:r>
                  <a:rPr lang="en-US" sz="1200" i="0" kern="1200">
                    <a:solidFill>
                      <a:schemeClr val="tx1"/>
                    </a:solidFill>
                    <a:effectLst/>
                    <a:latin typeface="+mn-lt"/>
                    <a:ea typeface="+mn-ea"/>
                    <a:cs typeface="+mn-cs"/>
                  </a:rPr>
                  <a:t>〖𝑃𝑈〗_𝑖^2</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〖𝑃𝐺𝑊〗_𝑗^1</a:t>
                </a:r>
                <a:r>
                  <a:rPr lang="en-US" sz="1200" kern="1200" dirty="0">
                    <a:solidFill>
                      <a:schemeClr val="tx1"/>
                    </a:solidFill>
                    <a:effectLst/>
                    <a:latin typeface="+mn-lt"/>
                    <a:ea typeface="+mn-ea"/>
                    <a:cs typeface="+mn-cs"/>
                  </a:rPr>
                  <a:t>sang </a:t>
                </a:r>
                <a:r>
                  <a:rPr lang="en-US" sz="1200" i="0" kern="1200">
                    <a:solidFill>
                      <a:schemeClr val="tx1"/>
                    </a:solidFill>
                    <a:effectLst/>
                    <a:latin typeface="+mn-lt"/>
                    <a:ea typeface="+mn-ea"/>
                    <a:cs typeface="+mn-cs"/>
                  </a:rPr>
                  <a:t>〖𝑃𝐺𝑊〗_𝑗^2</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47</a:t>
            </a:fld>
            <a:endParaRPr lang="en-US"/>
          </a:p>
        </p:txBody>
      </p:sp>
    </p:spTree>
    <p:extLst>
      <p:ext uri="{BB962C8B-B14F-4D97-AF65-F5344CB8AC3E}">
        <p14:creationId xmlns:p14="http://schemas.microsoft.com/office/powerpoint/2010/main" val="26756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𝐶</m:t>
                            </m:r>
                          </m:sub>
                        </m:sSub>
                      </m:e>
                    </m:d>
                    <m:r>
                      <a:rPr lang="en-US" sz="1200" i="1" kern="1200">
                        <a:solidFill>
                          <a:schemeClr val="tx1"/>
                        </a:solidFill>
                        <a:effectLst/>
                        <a:latin typeface="+mn-lt"/>
                        <a:ea typeface="+mn-ea"/>
                        <a:cs typeface="+mn-cs"/>
                      </a:rPr>
                      <m:t>&lt;</m:t>
                    </m:r>
                    <m:r>
                      <m:rPr>
                        <m:sty m:val="p"/>
                      </m:rPr>
                      <a:rPr lang="en-US" sz="1200" kern="1200">
                        <a:solidFill>
                          <a:schemeClr val="tx1"/>
                        </a:solidFill>
                        <a:effectLst/>
                        <a:latin typeface="+mn-lt"/>
                        <a:ea typeface="+mn-ea"/>
                        <a:cs typeface="+mn-cs"/>
                      </a:rPr>
                      <m:t>Δ</m:t>
                    </m:r>
                    <m:r>
                      <a:rPr lang="en-US" sz="1200" i="1" kern="1200">
                        <a:solidFill>
                          <a:schemeClr val="tx1"/>
                        </a:solidFill>
                        <a:effectLst/>
                        <a:latin typeface="+mn-lt"/>
                        <a:ea typeface="+mn-ea"/>
                        <a:cs typeface="+mn-cs"/>
                      </a:rPr>
                      <m:t>𝑇</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ISA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12</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𝑠</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13</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14</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12</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𝑣</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14</m:t>
                        </m:r>
                      </m:sub>
                      <m:sup>
                        <m:r>
                          <a:rPr lang="en-US" sz="1200" i="1" kern="1200">
                            <a:solidFill>
                              <a:schemeClr val="tx1"/>
                            </a:solidFill>
                            <a:effectLst/>
                            <a:latin typeface="+mn-lt"/>
                            <a:ea typeface="+mn-ea"/>
                            <a:cs typeface="+mn-cs"/>
                          </a:rPr>
                          <m:t>∗</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14</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𝑆𝐾</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15</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𝑆𝐾</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m:t>
                            </m:r>
                          </m:e>
                          <m:sub>
                            <m:r>
                              <a:rPr lang="en-US" sz="1200" i="1" kern="1200">
                                <a:solidFill>
                                  <a:schemeClr val="tx1"/>
                                </a:solidFill>
                                <a:effectLst/>
                                <a:latin typeface="+mn-lt"/>
                                <a:ea typeface="+mn-ea"/>
                                <a:cs typeface="+mn-cs"/>
                              </a:rPr>
                              <m:t>𝑖</m:t>
                            </m:r>
                          </m:sub>
                        </m:sSub>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4</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1</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𝑃𝐺𝑊</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𝑤</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a:t>
                </a:r>
              </a:p>
              <a:p>
                <a:endParaRPr lang="en-US" dirty="0"/>
              </a:p>
            </p:txBody>
          </p:sp>
        </mc:Choice>
        <mc:Fallback>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|𝑇_3−𝑇_𝐶 |&lt;Δ𝑇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ISA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〖𝑁𝐾〗_𝑖^∗=𝑀_12⨁ℎ(〖𝑃𝑈〗_𝑖^1∥𝑣_𝑗 ||𝑇_3)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〖𝑁𝐾〗_𝑗=(𝐾_𝑗 ||〖𝐺𝑊𝐼𝐷〗_𝑗)</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〖𝑃𝐺𝑊〗_𝑗^2=ℎ(〖𝑃𝐺𝑊〗_𝑗^1∥𝑠_𝑗^1)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𝑤_𝑗^2=𝑀_13⨁ℎ(𝑣_𝑗∥𝑤_𝑗^1∥𝑇_3)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𝑀_14^∗=ℎ(𝑀_11 ||𝑀_12 ||〖𝑁𝐾〗_𝑖^∗ ||〖𝑁𝐾〗_𝑗 ||〖𝑃𝐺𝑊〗_𝑗^2 ||𝑇_1 ||𝑇_2 ||𝑇_3 ||𝑣_𝑗)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〖𝑆𝐾〗_(𝑈_𝑖 𝐺𝑊_𝑗 )=ℎ(〖𝑁𝐾〗_𝑖^∗ ||〖𝑁𝐾〗_𝑗)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𝑀_15=(〖𝑃𝑈〗_𝑖^1∥〖𝐺𝑊𝐼𝐷〗_𝑗∥〖𝑆𝐾〗_(𝑈_𝑖 𝑆_𝑖)^∗∥𝑇_1∥𝑇_2∥𝑇_3∥𝑇_4)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〖𝑃𝐺𝑊〗_𝑗^2</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𝑤_𝑗^2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48</a:t>
            </a:fld>
            <a:endParaRPr lang="en-US"/>
          </a:p>
        </p:txBody>
      </p:sp>
    </p:spTree>
    <p:extLst>
      <p:ext uri="{BB962C8B-B14F-4D97-AF65-F5344CB8AC3E}">
        <p14:creationId xmlns:p14="http://schemas.microsoft.com/office/powerpoint/2010/main" val="2957063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14:m>
                  <m:oMath xmlns:m="http://schemas.openxmlformats.org/officeDocument/2006/math">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4</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𝐶</m:t>
                            </m:r>
                          </m:sub>
                        </m:sSub>
                      </m:e>
                    </m:d>
                    <m:r>
                      <a:rPr lang="en-US" sz="1200" i="1" kern="1200">
                        <a:solidFill>
                          <a:schemeClr val="tx1"/>
                        </a:solidFill>
                        <a:effectLst/>
                        <a:latin typeface="+mn-lt"/>
                        <a:ea typeface="+mn-ea"/>
                        <a:cs typeface="+mn-cs"/>
                      </a:rPr>
                      <m:t>&lt;</m:t>
                    </m:r>
                    <m:r>
                      <m:rPr>
                        <m:sty m:val="p"/>
                      </m:rPr>
                      <a:rPr lang="en-US" sz="1200" kern="1200">
                        <a:solidFill>
                          <a:schemeClr val="tx1"/>
                        </a:solidFill>
                        <a:effectLst/>
                        <a:latin typeface="+mn-lt"/>
                        <a:ea typeface="+mn-ea"/>
                        <a:cs typeface="+mn-cs"/>
                      </a:rPr>
                      <m:t>Δ</m:t>
                    </m:r>
                    <m:r>
                      <a:rPr lang="en-US" sz="1200" i="1" kern="1200">
                        <a:solidFill>
                          <a:schemeClr val="tx1"/>
                        </a:solidFill>
                        <a:effectLst/>
                        <a:latin typeface="+mn-lt"/>
                        <a:ea typeface="+mn-ea"/>
                        <a:cs typeface="+mn-cs"/>
                      </a:rPr>
                      <m:t>𝑇</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9</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𝑀𝐼𝐷</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𝑟</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10</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9</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10</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e>
                    </m:d>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d>
                      <m:dPr>
                        <m:begChr m:val="|"/>
                        <m:endChr m:val="|"/>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e>
                    </m:d>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𝑦</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11</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𝑆𝐾</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h</m:t>
                    </m:r>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𝑁𝐾</m:t>
                        </m:r>
                      </m:e>
                      <m:sub>
                        <m:r>
                          <a:rPr lang="en-US" sz="1200" i="1" kern="1200">
                            <a:solidFill>
                              <a:schemeClr val="tx1"/>
                            </a:solidFill>
                            <a:effectLst/>
                            <a:latin typeface="+mn-lt"/>
                            <a:ea typeface="+mn-ea"/>
                            <a:cs typeface="+mn-cs"/>
                          </a:rPr>
                          <m:t>𝑗</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15</m:t>
                        </m:r>
                      </m:sub>
                      <m:sup>
                        <m:r>
                          <a:rPr lang="en-US" sz="1200" i="1" kern="1200">
                            <a:solidFill>
                              <a:schemeClr val="tx1"/>
                            </a:solidFill>
                            <a:effectLst/>
                            <a:latin typeface="+mn-lt"/>
                            <a:ea typeface="+mn-ea"/>
                            <a:cs typeface="+mn-cs"/>
                          </a:rPr>
                          <m:t>∗</m:t>
                        </m:r>
                      </m:sup>
                    </m:sSubSup>
                    <m:r>
                      <a:rPr lang="en-US"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1</m:t>
                        </m:r>
                      </m:sup>
                    </m:sSubSup>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𝐺𝑊𝐼𝐷</m:t>
                        </m:r>
                      </m:e>
                      <m:sub>
                        <m:r>
                          <a:rPr lang="en-US" sz="1200" i="1" kern="1200">
                            <a:solidFill>
                              <a:schemeClr val="tx1"/>
                            </a:solidFill>
                            <a:effectLst/>
                            <a:latin typeface="+mn-lt"/>
                            <a:ea typeface="+mn-ea"/>
                            <a:cs typeface="+mn-cs"/>
                          </a:rPr>
                          <m:t>𝑗</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𝑆𝐾</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3</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𝑇</m:t>
                        </m:r>
                      </m:e>
                      <m:sub>
                        <m:r>
                          <a:rPr lang="en-US" sz="1200" i="1" kern="1200">
                            <a:solidFill>
                              <a:schemeClr val="tx1"/>
                            </a:solidFill>
                            <a:effectLst/>
                            <a:latin typeface="+mn-lt"/>
                            <a:ea typeface="+mn-ea"/>
                            <a:cs typeface="+mn-cs"/>
                          </a:rPr>
                          <m:t>4</m:t>
                        </m:r>
                      </m:sub>
                    </m:sSub>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15</m:t>
                        </m:r>
                      </m:sub>
                      <m:sup>
                        <m:r>
                          <a:rPr lang="en-US" sz="1200" i="1" kern="1200">
                            <a:solidFill>
                              <a:schemeClr val="tx1"/>
                            </a:solidFill>
                            <a:effectLst/>
                            <a:latin typeface="+mn-lt"/>
                            <a:ea typeface="+mn-ea"/>
                            <a:cs typeface="+mn-cs"/>
                          </a:rPr>
                          <m:t>∗</m:t>
                        </m:r>
                      </m:sup>
                    </m:sSubSup>
                  </m:oMath>
                </a14:m>
                <a:r>
                  <a:rPr lang="en-US" sz="1200" kern="1200" dirty="0">
                    <a:solidFill>
                      <a:schemeClr val="tx1"/>
                    </a:solidFill>
                    <a:effectLst/>
                    <a:latin typeface="+mn-lt"/>
                    <a:ea typeface="+mn-ea"/>
                    <a:cs typeface="+mn-cs"/>
                  </a:rPr>
                  <a:t> = =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𝑀</m:t>
                        </m:r>
                      </m:e>
                      <m:sub>
                        <m:r>
                          <a:rPr lang="en-US" sz="1200" i="1" kern="1200">
                            <a:solidFill>
                              <a:schemeClr val="tx1"/>
                            </a:solidFill>
                            <a:effectLst/>
                            <a:latin typeface="+mn-lt"/>
                            <a:ea typeface="+mn-ea"/>
                            <a:cs typeface="+mn-cs"/>
                          </a:rPr>
                          <m:t>15</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𝑒</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𝑔</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𝑆𝐶</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𝑃𝑈</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r>
                      <a:rPr lang="en-US" sz="1200" i="1" kern="1200">
                        <a:solidFill>
                          <a:schemeClr val="tx1"/>
                        </a:solidFill>
                        <a:effectLst/>
                        <a:latin typeface="+mn-lt"/>
                        <a:ea typeface="+mn-ea"/>
                        <a:cs typeface="+mn-cs"/>
                      </a:rPr>
                      <m:t>, </m:t>
                    </m:r>
                    <m:sSubSup>
                      <m:sSubSupPr>
                        <m:ctrlPr>
                          <a:rPr lang="en-US" sz="1200" i="1" kern="1200">
                            <a:solidFill>
                              <a:schemeClr val="tx1"/>
                            </a:solidFill>
                            <a:effectLst/>
                            <a:latin typeface="+mn-lt"/>
                            <a:ea typeface="+mn-ea"/>
                            <a:cs typeface="+mn-cs"/>
                          </a:rPr>
                        </m:ctrlPr>
                      </m:sSubSupPr>
                      <m:e>
                        <m:r>
                          <a:rPr lang="en-US" sz="1200" i="1" kern="1200">
                            <a:solidFill>
                              <a:schemeClr val="tx1"/>
                            </a:solidFill>
                            <a:effectLst/>
                            <a:latin typeface="+mn-lt"/>
                            <a:ea typeface="+mn-ea"/>
                            <a:cs typeface="+mn-cs"/>
                          </a:rPr>
                          <m:t>𝑧</m:t>
                        </m:r>
                      </m:e>
                      <m:sub>
                        <m:r>
                          <a:rPr lang="en-US" sz="1200" i="1" kern="1200">
                            <a:solidFill>
                              <a:schemeClr val="tx1"/>
                            </a:solidFill>
                            <a:effectLst/>
                            <a:latin typeface="+mn-lt"/>
                            <a:ea typeface="+mn-ea"/>
                            <a:cs typeface="+mn-cs"/>
                          </a:rPr>
                          <m:t>𝑖</m:t>
                        </m:r>
                      </m:sub>
                      <m:sup>
                        <m:r>
                          <a:rPr lang="en-US" sz="1200" i="1" kern="1200">
                            <a:solidFill>
                              <a:schemeClr val="tx1"/>
                            </a:solidFill>
                            <a:effectLst/>
                            <a:latin typeface="+mn-lt"/>
                            <a:ea typeface="+mn-ea"/>
                            <a:cs typeface="+mn-cs"/>
                          </a:rPr>
                          <m:t>2∗</m:t>
                        </m:r>
                      </m:sup>
                    </m:sSubSup>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𝑆𝐾</m:t>
                        </m:r>
                      </m:e>
                      <m:sub>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r>
                          <a:rPr lang="en-US" sz="1200" i="1" kern="1200">
                            <a:solidFill>
                              <a:schemeClr val="tx1"/>
                            </a:solidFill>
                            <a:effectLst/>
                            <a:latin typeface="+mn-lt"/>
                            <a:ea typeface="+mn-ea"/>
                            <a:cs typeface="+mn-cs"/>
                          </a:rPr>
                          <m:t>𝐺</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𝑊</m:t>
                            </m:r>
                          </m:e>
                          <m:sub>
                            <m:r>
                              <a:rPr lang="en-US" sz="1200" i="1" kern="1200">
                                <a:solidFill>
                                  <a:schemeClr val="tx1"/>
                                </a:solidFill>
                                <a:effectLst/>
                                <a:latin typeface="+mn-lt"/>
                                <a:ea typeface="+mn-ea"/>
                                <a:cs typeface="+mn-cs"/>
                              </a:rPr>
                              <m:t>𝑗</m:t>
                            </m:r>
                          </m:sub>
                        </m:sSub>
                      </m:sub>
                    </m:sSub>
                  </m:oMath>
                </a14:m>
                <a:r>
                  <a:rPr lang="en-US" sz="1200" kern="1200" dirty="0">
                    <a:solidFill>
                      <a:schemeClr val="tx1"/>
                    </a:solidFill>
                    <a:effectLst/>
                    <a:latin typeface="+mn-lt"/>
                    <a:ea typeface="+mn-ea"/>
                    <a:cs typeface="+mn-cs"/>
                  </a:rPr>
                  <a:t>.</a:t>
                </a:r>
              </a:p>
              <a:p>
                <a:endParaRPr lang="en-US" dirty="0"/>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|𝑇_4−𝑇_𝐶 |&lt;Δ𝑇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〖𝑁𝐾〗_𝑗^∗=𝑀_9⨁ℎ(〖𝐺𝑊𝐼𝐷〗_𝑗∥𝑦_𝑖^∗∥𝑇_3)</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〖𝑁𝐾〗_𝑖=ℎ(𝐾_𝑖∥〖𝑀𝐼𝐷〗_𝑖)</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〖𝑃𝑈〗_𝑖^2=ℎ(〖𝑃𝑈〗_𝑖^1∥𝑟_𝑖^1)</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𝑧_𝑖^(2∗)=𝑀_10⨁ℎ(𝑦_𝑖^∗∥𝑧_𝑖^(1∗)∥𝑇_3)</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𝑀_11^∗=ℎ(𝑀_9 ||𝑀_10 ||〖𝑁𝐾〗_𝑖 ||〖𝑁𝐾〗_𝑗^∗ ||〖𝑃𝑈〗_𝑖^2 ||𝑇_1 ||𝑇_2 ||𝑇_3 ||𝑦_𝑖^∗)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𝑀_11^∗=𝑀_11</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huỷ</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IAS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〖𝑆𝐾〗_(𝑈_𝑖 𝐺𝑊_𝑗 )=ℎ(〖𝑁𝐾〗_𝑖⨁〖𝑁𝐾〗_𝑗^∗)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𝑀_15^∗=(〖𝑃𝑈〗_𝑖^1∥〖𝐺𝑊𝐼𝐷〗_𝑗∥〖𝑆𝐾〗_(𝑈_𝑖 𝐺𝑊_𝑗 )∥𝑇_1∥𝑇_2∥𝑇_3∥𝑇_4)</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𝑀_15^∗</a:t>
                </a:r>
                <a:r>
                  <a:rPr lang="en-US" sz="1200" kern="1200" dirty="0">
                    <a:solidFill>
                      <a:schemeClr val="tx1"/>
                    </a:solidFill>
                    <a:effectLst/>
                    <a:latin typeface="+mn-lt"/>
                    <a:ea typeface="+mn-ea"/>
                    <a:cs typeface="+mn-cs"/>
                  </a:rPr>
                  <a:t> = = </a:t>
                </a:r>
                <a:r>
                  <a:rPr lang="en-US" sz="1200" i="0" kern="1200">
                    <a:solidFill>
                      <a:schemeClr val="tx1"/>
                    </a:solidFill>
                    <a:effectLst/>
                    <a:latin typeface="+mn-lt"/>
                    <a:ea typeface="+mn-ea"/>
                    <a:cs typeface="+mn-cs"/>
                  </a:rPr>
                  <a:t>𝑀_15</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gửi</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nhắn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rằng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𝑒_𝑖,𝑔_𝑖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minh</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〖𝑃𝑈〗_𝑖^2, 𝑧_𝑖^(2∗)</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cùng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𝐺𝑊_𝑗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〖𝑆𝐾〗_(𝑈_𝑖 𝐺𝑊_𝑗 )</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49</a:t>
            </a:fld>
            <a:endParaRPr lang="en-US"/>
          </a:p>
        </p:txBody>
      </p:sp>
    </p:spTree>
    <p:extLst>
      <p:ext uri="{BB962C8B-B14F-4D97-AF65-F5344CB8AC3E}">
        <p14:creationId xmlns:p14="http://schemas.microsoft.com/office/powerpoint/2010/main" val="215115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Tuy nhiên, nếu không có mật khẩu hay thẻ thông minh của người dùng, kẻ tấn công không thể tính toán những giá trị trên.</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Do đó, lược đồ này có thể ngăn chặn tấn công giả mạo người dùng.</a:t>
            </a:r>
            <a:endParaRPr lang="en-US"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65</a:t>
            </a:fld>
            <a:endParaRPr lang="en-US"/>
          </a:p>
        </p:txBody>
      </p:sp>
    </p:spTree>
    <p:extLst>
      <p:ext uri="{BB962C8B-B14F-4D97-AF65-F5344CB8AC3E}">
        <p14:creationId xmlns:p14="http://schemas.microsoft.com/office/powerpoint/2010/main" val="3910233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Giả sử rằng độ dài của danh tính, mật khẩu, số ngẫu nhiên và đầu ra của hàm băm là mỗi 128bits (16 bytes). Trong lược đồ đề xuất, người dùng chuyển 96 bytes,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𝐺𝑊</m:t>
                        </m:r>
                      </m:e>
                      <m:sub>
                        <m:r>
                          <a:rPr lang="vi-VN" sz="1200" i="1" kern="1200">
                            <a:solidFill>
                              <a:schemeClr val="tx1"/>
                            </a:solidFill>
                            <a:effectLst/>
                            <a:latin typeface="+mn-lt"/>
                            <a:ea typeface="+mn-ea"/>
                            <a:cs typeface="+mn-cs"/>
                          </a:rPr>
                          <m:t>𝑗</m:t>
                        </m:r>
                      </m:sub>
                    </m:sSub>
                  </m:oMath>
                </a14:m>
                <a:r>
                  <a:rPr lang="vi-VN" sz="1200" kern="1200" dirty="0">
                    <a:solidFill>
                      <a:schemeClr val="tx1"/>
                    </a:solidFill>
                    <a:effectLst/>
                    <a:latin typeface="+mn-lt"/>
                    <a:ea typeface="+mn-ea"/>
                    <a:cs typeface="+mn-cs"/>
                  </a:rPr>
                  <a:t> chuyển 320 bytes, và IAS chuyển 144 bytes.Vì thế, tổng chi phí cho truyền thông là 520 bytes. </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Chi phí truyền thông của người dùng và IAS không khác quá lớn so với chi phí truyền thông của các mô hình liên quan khác, trong khi chi phí truyền thông của cổng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𝐺𝑊</m:t>
                        </m:r>
                      </m:e>
                      <m:sub>
                        <m:r>
                          <a:rPr lang="vi-VN" sz="1200" i="1" kern="1200">
                            <a:solidFill>
                              <a:schemeClr val="tx1"/>
                            </a:solidFill>
                            <a:effectLst/>
                            <a:latin typeface="+mn-lt"/>
                            <a:ea typeface="+mn-ea"/>
                            <a:cs typeface="+mn-cs"/>
                          </a:rPr>
                          <m:t>𝑗</m:t>
                        </m:r>
                      </m:sub>
                    </m:sSub>
                  </m:oMath>
                </a14:m>
                <a:r>
                  <a:rPr lang="vi-VN" sz="1200" kern="1200" dirty="0">
                    <a:solidFill>
                      <a:schemeClr val="tx1"/>
                    </a:solidFill>
                    <a:effectLst/>
                    <a:latin typeface="+mn-lt"/>
                    <a:ea typeface="+mn-ea"/>
                    <a:cs typeface="+mn-cs"/>
                  </a:rPr>
                  <a:t> là tương đối cao so với chi phí truyền thông của nút cảm biến trong các lược đồ khác. Tuy nhiên 320 bytes không phải là một giá trị lớn đối với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𝐺𝑊</m:t>
                        </m:r>
                      </m:e>
                      <m:sub>
                        <m:r>
                          <a:rPr lang="vi-VN" sz="1200" i="1" kern="1200">
                            <a:solidFill>
                              <a:schemeClr val="tx1"/>
                            </a:solidFill>
                            <a:effectLst/>
                            <a:latin typeface="+mn-lt"/>
                            <a:ea typeface="+mn-ea"/>
                            <a:cs typeface="+mn-cs"/>
                          </a:rPr>
                          <m:t>𝑗</m:t>
                        </m:r>
                      </m:sub>
                    </m:sSub>
                  </m:oMath>
                </a14:m>
                <a:r>
                  <a:rPr lang="vi-VN" sz="1200" kern="1200" dirty="0">
                    <a:solidFill>
                      <a:schemeClr val="tx1"/>
                    </a:solidFill>
                    <a:effectLst/>
                    <a:latin typeface="+mn-lt"/>
                    <a:ea typeface="+mn-ea"/>
                    <a:cs typeface="+mn-cs"/>
                  </a:rPr>
                  <a:t> bởi vì cổng trong mô hình có đủ tài nguyên, không giống như các nút cảm biến.</a:t>
                </a:r>
                <a:br>
                  <a:rPr lang="vi-VN" sz="1200" kern="1200" dirty="0">
                    <a:solidFill>
                      <a:schemeClr val="tx1"/>
                    </a:solidFill>
                    <a:effectLst/>
                    <a:latin typeface="+mn-lt"/>
                    <a:ea typeface="+mn-ea"/>
                    <a:cs typeface="+mn-cs"/>
                  </a:rPr>
                </a:br>
                <a:endParaRPr lang="en-US" dirty="0"/>
              </a:p>
            </p:txBody>
          </p:sp>
        </mc:Choice>
        <mc:Fallback>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Giả sử rằng độ dài của danh tính, mật khẩu, số ngẫu nhiên và đầu ra của hàm băm là mỗi 128bits (16 bytes). Trong lược đồ đề xuất, người dùng chuyển 96 bytes,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𝐺𝑊</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𝑗</a:t>
                </a:r>
                <a:r>
                  <a:rPr lang="vi-VN" sz="1200" kern="1200" dirty="0">
                    <a:solidFill>
                      <a:schemeClr val="tx1"/>
                    </a:solidFill>
                    <a:effectLst/>
                    <a:latin typeface="+mn-lt"/>
                    <a:ea typeface="+mn-ea"/>
                    <a:cs typeface="+mn-cs"/>
                  </a:rPr>
                  <a:t> chuyển 320 bytes, và IAS chuyển 144 bytes.Vì thế, tổng chi phí cho truyền thông là 520 bytes. </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Chi phí truyền thông của người dùng và IAS không khác quá lớn so với chi phí truyền thông của các mô hình liên quan khác, trong khi chi phí truyền thông của cổng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𝐺𝑊</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𝑗</a:t>
                </a:r>
                <a:r>
                  <a:rPr lang="vi-VN" sz="1200" kern="1200" dirty="0">
                    <a:solidFill>
                      <a:schemeClr val="tx1"/>
                    </a:solidFill>
                    <a:effectLst/>
                    <a:latin typeface="+mn-lt"/>
                    <a:ea typeface="+mn-ea"/>
                    <a:cs typeface="+mn-cs"/>
                  </a:rPr>
                  <a:t> là tương đối cao so với chi phí truyền thông của nút cảm biến trong các lược đồ khác. Tuy nhiên 320 bytes không phải là một giá trị lớn đối với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𝐺𝑊</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𝑗</a:t>
                </a:r>
                <a:r>
                  <a:rPr lang="vi-VN" sz="1200" kern="1200" dirty="0">
                    <a:solidFill>
                      <a:schemeClr val="tx1"/>
                    </a:solidFill>
                    <a:effectLst/>
                    <a:latin typeface="+mn-lt"/>
                    <a:ea typeface="+mn-ea"/>
                    <a:cs typeface="+mn-cs"/>
                  </a:rPr>
                  <a:t> bởi vì cổng trong mô hình có đủ tài nguyên, không giống như các nút cảm biến.</a:t>
                </a:r>
                <a:br>
                  <a:rPr lang="vi-VN" sz="1200" kern="1200" dirty="0">
                    <a:solidFill>
                      <a:schemeClr val="tx1"/>
                    </a:solidFill>
                    <a:effectLst/>
                    <a:latin typeface="+mn-lt"/>
                    <a:ea typeface="+mn-ea"/>
                    <a:cs typeface="+mn-cs"/>
                  </a:rPr>
                </a:br>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68</a:t>
            </a:fld>
            <a:endParaRPr lang="en-US"/>
          </a:p>
        </p:txBody>
      </p:sp>
    </p:spTree>
    <p:extLst>
      <p:ext uri="{BB962C8B-B14F-4D97-AF65-F5344CB8AC3E}">
        <p14:creationId xmlns:p14="http://schemas.microsoft.com/office/powerpoint/2010/main" val="3889947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Ở đây, chi phí lưu trữ được tính toán trong điều kiện bộ nhớ của thẻ thông minh và nút cảm biến hay nút cổng trong mô hình đề xuất. Nói cách khác, bài viết tính toán độ dài của các tham số dựa trên bits, bao gồm hàm băm, đó là những thứ thẻ thông minh, cảm biến hay nút cổng chứa trong bộ nhớ. Để thuận tiện, họ giả định tất cả tham số và hàm băm có độ dài 128 bits.</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Bảng dưới so sánh chi phí lưu trữ của thẻ thông minh trong các mô hình. Trong mô hình của Das, thẻ thông minh lưu định danh và khoá của tất cả đầu cụm, trong đó </a:t>
                </a:r>
                <a14:m>
                  <m:oMath xmlns:m="http://schemas.openxmlformats.org/officeDocument/2006/math">
                    <m:sSup>
                      <m:sSupPr>
                        <m:ctrlPr>
                          <a:rPr lang="en-US" sz="1200" i="1" kern="1200">
                            <a:solidFill>
                              <a:schemeClr val="tx1"/>
                            </a:solidFill>
                            <a:effectLst/>
                            <a:latin typeface="+mn-lt"/>
                            <a:ea typeface="+mn-ea"/>
                            <a:cs typeface="+mn-cs"/>
                          </a:rPr>
                        </m:ctrlPr>
                      </m:sSupPr>
                      <m:e>
                        <m:r>
                          <a:rPr lang="vi-VN" sz="1200" i="1" kern="1200">
                            <a:solidFill>
                              <a:schemeClr val="tx1"/>
                            </a:solidFill>
                            <a:effectLst/>
                            <a:latin typeface="+mn-lt"/>
                            <a:ea typeface="+mn-ea"/>
                            <a:cs typeface="+mn-cs"/>
                          </a:rPr>
                          <m:t>𝐶𝐻</m:t>
                        </m:r>
                      </m:e>
                      <m:sup>
                        <m:r>
                          <a:rPr lang="vi-VN" sz="1200" i="1" kern="1200">
                            <a:solidFill>
                              <a:schemeClr val="tx1"/>
                            </a:solidFill>
                            <a:effectLst/>
                            <a:latin typeface="+mn-lt"/>
                            <a:ea typeface="+mn-ea"/>
                            <a:cs typeface="+mn-cs"/>
                          </a:rPr>
                          <m:t>∗</m:t>
                        </m:r>
                      </m:sup>
                    </m:sSup>
                  </m:oMath>
                </a14:m>
                <a:r>
                  <a:rPr lang="vi-VN" sz="1200" kern="1200" dirty="0">
                    <a:solidFill>
                      <a:schemeClr val="tx1"/>
                    </a:solidFill>
                    <a:effectLst/>
                    <a:latin typeface="+mn-lt"/>
                    <a:ea typeface="+mn-ea"/>
                    <a:cs typeface="+mn-cs"/>
                  </a:rPr>
                  <a:t> biểu thị số lượng đầu cụm.</a:t>
                </a:r>
                <a:r>
                  <a:rPr lang="en-US" dirty="0">
                    <a:effectLst/>
                  </a:rPr>
                  <a:t> </a:t>
                </a:r>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Chi phí lưu trữ của mô hình đề xuất cho thẻ thông minh và nút cảm biến hầu hết bằng với các mô hình khác, trong khi nó cung cấp nhiều hơn tính năng bảo mật và ngăn chặn nhiều hơn các cuộc tấn công.</a:t>
                </a:r>
                <a:endParaRPr lang="en-US" sz="1200" kern="1200" dirty="0">
                  <a:solidFill>
                    <a:schemeClr val="tx1"/>
                  </a:solidFill>
                  <a:effectLst/>
                  <a:latin typeface="+mn-lt"/>
                  <a:ea typeface="+mn-ea"/>
                  <a:cs typeface="+mn-cs"/>
                </a:endParaRPr>
              </a:p>
              <a:p>
                <a:r>
                  <a:rPr lang="vi-VN"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mc:Choice>
        <mc:Fallback>
          <p:sp>
            <p:nvSpPr>
              <p:cNvPr id="3" name="Notes Placeholder 2"/>
              <p:cNvSpPr>
                <a:spLocks noGrp="1"/>
              </p:cNvSpPr>
              <p:nvPr>
                <p:ph type="body" idx="1"/>
              </p:nvPr>
            </p:nvSpPr>
            <p:spPr/>
            <p:txBody>
              <a:bodyPr/>
              <a:lstStyle/>
              <a:p>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Ở đây, chi phí lưu trữ được tính toán trong điều kiện bộ nhớ của thẻ thông minh và nút cảm biến hay nút cổng trong mô hình đề xuất. Nói cách khác, bài viết tính toán độ dài của các tham số dựa trên bits, bao gồm hàm băm, đó là những thứ thẻ thông minh, cảm biến hay nút cổng chứa trong bộ nhớ. Để thuận tiện, họ giả định tất cả tham số và hàm băm có độ dài 128 bits.</a:t>
                </a:r>
                <a:br>
                  <a:rPr lang="vi-VN" sz="1200" kern="1200" dirty="0">
                    <a:solidFill>
                      <a:schemeClr val="tx1"/>
                    </a:solidFill>
                    <a:effectLst/>
                    <a:latin typeface="+mn-lt"/>
                    <a:ea typeface="+mn-ea"/>
                    <a:cs typeface="+mn-cs"/>
                  </a:rPr>
                </a:br>
                <a:r>
                  <a:rPr lang="vi-VN" sz="1200" kern="1200" dirty="0">
                    <a:solidFill>
                      <a:schemeClr val="tx1"/>
                    </a:solidFill>
                    <a:effectLst/>
                    <a:latin typeface="+mn-lt"/>
                    <a:ea typeface="+mn-ea"/>
                    <a:cs typeface="+mn-cs"/>
                  </a:rPr>
                  <a:t>Bảng dưới so sánh chi phí lưu trữ của thẻ thông minh trong các mô hình. Trong mô hình của Das, thẻ thông minh lưu định danh và khoá của tất cả đầu cụm, trong đó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𝐶𝐻</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 biểu thị số lượng đầu cụm.</a:t>
                </a:r>
                <a:r>
                  <a:rPr lang="en-US" dirty="0">
                    <a:effectLst/>
                  </a:rPr>
                  <a:t> </a:t>
                </a:r>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Chi phí lưu trữ của mô hình đề xuất cho thẻ thông minh và nút cảm biến hầu hết bằng với các mô hình khác, trong khi nó cung cấp nhiều hơn tính năng bảo mật và ngăn chặn nhiều hơn các cuộc tấn công.</a:t>
                </a:r>
                <a:endParaRPr lang="en-US" sz="1200" kern="1200" dirty="0">
                  <a:solidFill>
                    <a:schemeClr val="tx1"/>
                  </a:solidFill>
                  <a:effectLst/>
                  <a:latin typeface="+mn-lt"/>
                  <a:ea typeface="+mn-ea"/>
                  <a:cs typeface="+mn-cs"/>
                </a:endParaRPr>
              </a:p>
              <a:p>
                <a:r>
                  <a:rPr lang="vi-VN"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69</a:t>
            </a:fld>
            <a:endParaRPr lang="en-US"/>
          </a:p>
        </p:txBody>
      </p:sp>
    </p:spTree>
    <p:extLst>
      <p:ext uri="{BB962C8B-B14F-4D97-AF65-F5344CB8AC3E}">
        <p14:creationId xmlns:p14="http://schemas.microsoft.com/office/powerpoint/2010/main" val="2221464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(1 Gbps),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thấp</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đẩy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đòi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hỏi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a:t>
            </a:fld>
            <a:endParaRPr lang="en-US"/>
          </a:p>
        </p:txBody>
      </p:sp>
    </p:spTree>
    <p:extLst>
      <p:ext uri="{BB962C8B-B14F-4D97-AF65-F5344CB8AC3E}">
        <p14:creationId xmlns:p14="http://schemas.microsoft.com/office/powerpoint/2010/main" val="195885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dây</a:t>
            </a:r>
            <a:r>
              <a:rPr lang="en-US" sz="1200" kern="1200" dirty="0">
                <a:solidFill>
                  <a:schemeClr val="tx1"/>
                </a:solidFill>
                <a:effectLst/>
                <a:latin typeface="+mn-lt"/>
                <a:ea typeface="+mn-ea"/>
                <a:cs typeface="+mn-cs"/>
              </a:rPr>
              <a:t> (WSN)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dõi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chuyển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nhiễm</a:t>
            </a:r>
            <a:r>
              <a:rPr lang="en-US" sz="1200" kern="1200" dirty="0">
                <a:solidFill>
                  <a:schemeClr val="tx1"/>
                </a:solidFill>
                <a:effectLst/>
                <a:latin typeface="+mn-lt"/>
                <a:ea typeface="+mn-ea"/>
                <a:cs typeface="+mn-cs"/>
              </a:rPr>
              <a:t>. WSN </a:t>
            </a:r>
            <a:r>
              <a:rPr lang="en-US" sz="1200" kern="1200" dirty="0" err="1">
                <a:solidFill>
                  <a:schemeClr val="tx1"/>
                </a:solidFill>
                <a:effectLst/>
                <a:latin typeface="+mn-lt"/>
                <a:ea typeface="+mn-ea"/>
                <a:cs typeface="+mn-cs"/>
              </a:rPr>
              <a:t>đóng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môi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trường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5G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WSN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4</a:t>
            </a:fld>
            <a:endParaRPr lang="en-US"/>
          </a:p>
        </p:txBody>
      </p:sp>
    </p:spTree>
    <p:extLst>
      <p:ext uri="{BB962C8B-B14F-4D97-AF65-F5344CB8AC3E}">
        <p14:creationId xmlns:p14="http://schemas.microsoft.com/office/powerpoint/2010/main" val="2515947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vệ</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IoT,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nút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tiếp</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mẽ</a:t>
            </a:r>
            <a:r>
              <a:rPr lang="en-US" sz="1200" kern="1200" dirty="0">
                <a:solidFill>
                  <a:schemeClr val="tx1"/>
                </a:solidFill>
                <a:effectLst/>
                <a:latin typeface="+mn-lt"/>
                <a:ea typeface="+mn-ea"/>
                <a:cs typeface="+mn-cs"/>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5</a:t>
            </a:fld>
            <a:endParaRPr lang="en-US"/>
          </a:p>
        </p:txBody>
      </p:sp>
    </p:spTree>
    <p:extLst>
      <p:ext uri="{BB962C8B-B14F-4D97-AF65-F5344CB8AC3E}">
        <p14:creationId xmlns:p14="http://schemas.microsoft.com/office/powerpoint/2010/main" val="248771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2006, </a:t>
            </a:r>
            <a:r>
              <a:rPr lang="en-US" dirty="0" err="1"/>
              <a:t>sơ</a:t>
            </a:r>
            <a:r>
              <a:rPr lang="en-US" dirty="0"/>
              <a:t> </a:t>
            </a:r>
            <a:r>
              <a:rPr lang="en-US" dirty="0" err="1"/>
              <a:t>đồ</a:t>
            </a:r>
            <a:r>
              <a:rPr lang="en-US" dirty="0"/>
              <a:t> </a:t>
            </a:r>
            <a:r>
              <a:rPr lang="en-US" dirty="0" err="1"/>
              <a:t>của</a:t>
            </a:r>
            <a:r>
              <a:rPr lang="en-US" dirty="0"/>
              <a:t> Wong </a:t>
            </a:r>
            <a:r>
              <a:rPr lang="en-US" dirty="0" err="1"/>
              <a:t>gặp</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tấn</a:t>
            </a:r>
            <a:r>
              <a:rPr lang="en-US" dirty="0"/>
              <a:t> </a:t>
            </a:r>
            <a:r>
              <a:rPr lang="en-US" dirty="0" err="1"/>
              <a:t>công</a:t>
            </a:r>
            <a:r>
              <a:rPr lang="en-US" dirty="0"/>
              <a:t> </a:t>
            </a:r>
            <a:r>
              <a:rPr lang="en-US" dirty="0" err="1"/>
              <a:t>đánh</a:t>
            </a:r>
            <a:r>
              <a:rPr lang="en-US" dirty="0"/>
              <a:t> </a:t>
            </a:r>
            <a:r>
              <a:rPr lang="en-US" dirty="0" err="1"/>
              <a:t>cắp</a:t>
            </a:r>
            <a:r>
              <a:rPr lang="en-US" dirty="0"/>
              <a:t> </a:t>
            </a:r>
            <a:r>
              <a:rPr lang="en-US" dirty="0" err="1"/>
              <a:t>xác</a:t>
            </a:r>
            <a:r>
              <a:rPr lang="en-US" dirty="0"/>
              <a:t> </a:t>
            </a:r>
            <a:r>
              <a:rPr lang="en-US" dirty="0" err="1"/>
              <a:t>thực</a:t>
            </a:r>
            <a:r>
              <a:rPr lang="en-US" dirty="0"/>
              <a:t> </a:t>
            </a:r>
            <a:r>
              <a:rPr lang="en-US" dirty="0" err="1"/>
              <a:t>và</a:t>
            </a:r>
            <a:r>
              <a:rPr lang="en-US" dirty="0"/>
              <a:t> </a:t>
            </a:r>
            <a:r>
              <a:rPr lang="en-US" dirty="0" err="1"/>
              <a:t>tấn</a:t>
            </a:r>
            <a:r>
              <a:rPr lang="en-US" dirty="0"/>
              <a:t> </a:t>
            </a:r>
            <a:r>
              <a:rPr lang="en-US" dirty="0" err="1"/>
              <a:t>công</a:t>
            </a:r>
            <a:r>
              <a:rPr lang="en-US" dirty="0"/>
              <a:t> </a:t>
            </a:r>
            <a:r>
              <a:rPr lang="en-US" dirty="0" err="1"/>
              <a:t>nhiều</a:t>
            </a:r>
            <a:r>
              <a:rPr lang="en-US" dirty="0"/>
              <a:t> </a:t>
            </a:r>
            <a:r>
              <a:rPr lang="en-US" dirty="0" err="1"/>
              <a:t>người</a:t>
            </a:r>
            <a:r>
              <a:rPr lang="en-US" dirty="0"/>
              <a:t> </a:t>
            </a:r>
            <a:r>
              <a:rPr lang="en-US" dirty="0" err="1"/>
              <a:t>dùng</a:t>
            </a:r>
            <a:r>
              <a:rPr lang="en-US" dirty="0"/>
              <a:t> </a:t>
            </a:r>
            <a:r>
              <a:rPr lang="en-US" dirty="0" err="1"/>
              <a:t>đăng</a:t>
            </a:r>
            <a:r>
              <a:rPr lang="en-US" dirty="0"/>
              <a:t> </a:t>
            </a:r>
            <a:r>
              <a:rPr lang="en-US" dirty="0" err="1"/>
              <a:t>nhập</a:t>
            </a:r>
            <a:r>
              <a:rPr lang="en-US" dirty="0"/>
              <a:t> </a:t>
            </a:r>
            <a:r>
              <a:rPr lang="en-US" dirty="0" err="1"/>
              <a:t>cùng</a:t>
            </a:r>
            <a:r>
              <a:rPr lang="en-US" dirty="0"/>
              <a:t> </a:t>
            </a:r>
            <a:r>
              <a:rPr lang="en-US" dirty="0" err="1"/>
              <a:t>một</a:t>
            </a:r>
            <a:r>
              <a:rPr lang="en-US" dirty="0"/>
              <a:t> ID.</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7</a:t>
            </a:fld>
            <a:endParaRPr lang="en-US"/>
          </a:p>
        </p:txBody>
      </p:sp>
    </p:spTree>
    <p:extLst>
      <p:ext uri="{BB962C8B-B14F-4D97-AF65-F5344CB8AC3E}">
        <p14:creationId xmlns:p14="http://schemas.microsoft.com/office/powerpoint/2010/main" val="2338914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12</a:t>
            </a:fld>
            <a:endParaRPr lang="en-US"/>
          </a:p>
        </p:txBody>
      </p:sp>
    </p:spTree>
    <p:extLst>
      <p:ext uri="{BB962C8B-B14F-4D97-AF65-F5344CB8AC3E}">
        <p14:creationId xmlns:p14="http://schemas.microsoft.com/office/powerpoint/2010/main" val="78845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35</a:t>
            </a:fld>
            <a:endParaRPr lang="en-US"/>
          </a:p>
        </p:txBody>
      </p:sp>
    </p:spTree>
    <p:extLst>
      <p:ext uri="{BB962C8B-B14F-4D97-AF65-F5344CB8AC3E}">
        <p14:creationId xmlns:p14="http://schemas.microsoft.com/office/powerpoint/2010/main" val="51673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36</a:t>
            </a:fld>
            <a:endParaRPr lang="en-US"/>
          </a:p>
        </p:txBody>
      </p:sp>
    </p:spTree>
    <p:extLst>
      <p:ext uri="{BB962C8B-B14F-4D97-AF65-F5344CB8AC3E}">
        <p14:creationId xmlns:p14="http://schemas.microsoft.com/office/powerpoint/2010/main" val="53182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𝑈</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IoT gateway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𝐺𝑊</m:t>
                        </m:r>
                      </m:e>
                      <m:sub>
                        <m:r>
                          <a:rPr lang="en-US" sz="1200" i="1" kern="1200">
                            <a:solidFill>
                              <a:schemeClr val="tx1"/>
                            </a:solidFill>
                            <a:effectLst/>
                            <a:latin typeface="+mn-lt"/>
                            <a:ea typeface="+mn-ea"/>
                            <a:cs typeface="+mn-cs"/>
                          </a:rPr>
                          <m:t>𝑖</m:t>
                        </m:r>
                      </m:sub>
                    </m:sSub>
                  </m:oMath>
                </a14:m>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IoT (IAS)</a:t>
                </a:r>
              </a:p>
              <a:p>
                <a:endParaRPr lang="en-US" dirty="0"/>
              </a:p>
            </p:txBody>
          </p:sp>
        </mc:Choice>
        <mc:Fallback>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xuất</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𝑈_𝑖</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IoT gateway (</a:t>
                </a:r>
                <a:r>
                  <a:rPr lang="en-US" sz="1200" i="0" kern="1200">
                    <a:solidFill>
                      <a:schemeClr val="tx1"/>
                    </a:solidFill>
                    <a:effectLst/>
                    <a:latin typeface="+mn-lt"/>
                    <a:ea typeface="+mn-ea"/>
                    <a:cs typeface="+mn-cs"/>
                  </a:rPr>
                  <a:t>〖𝐺𝑊〗_𝑖</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IoT (IAS)</a:t>
                </a: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41</a:t>
            </a:fld>
            <a:endParaRPr lang="en-US"/>
          </a:p>
        </p:txBody>
      </p:sp>
    </p:spTree>
    <p:extLst>
      <p:ext uri="{BB962C8B-B14F-4D97-AF65-F5344CB8AC3E}">
        <p14:creationId xmlns:p14="http://schemas.microsoft.com/office/powerpoint/2010/main" val="3320717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01/07/2019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01/07/2019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01/07/2019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01/07/2019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01/07/2019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01/07/2019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01/07/2019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01/07/2019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01/07/2019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01/07/2019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01/07/2019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01/07/2019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835855" y="1472607"/>
            <a:ext cx="7772400" cy="1102519"/>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GIỮA KỲ MÔN</a:t>
            </a:r>
          </a:p>
          <a:p>
            <a:r>
              <a:rPr lang="vi-VN" sz="2700" dirty="0"/>
              <a:t>BẢO MẬT THÔNG TIN</a:t>
            </a:r>
          </a:p>
        </p:txBody>
      </p:sp>
      <p:sp>
        <p:nvSpPr>
          <p:cNvPr id="8" name="Rectangle 7"/>
          <p:cNvSpPr/>
          <p:nvPr/>
        </p:nvSpPr>
        <p:spPr>
          <a:xfrm>
            <a:off x="217290" y="2539833"/>
            <a:ext cx="8686799" cy="1823576"/>
          </a:xfrm>
          <a:prstGeom prst="rect">
            <a:avLst/>
          </a:prstGeom>
          <a:noFill/>
        </p:spPr>
        <p:txBody>
          <a:bodyPr wrap="square" lIns="68580" tIns="34290" rIns="68580" bIns="34290" anchor="t">
            <a:spAutoFit/>
          </a:bodyPr>
          <a:lstStyle/>
          <a:p>
            <a:pPr algn="ctr"/>
            <a:r>
              <a:rPr lang="vi-VN" sz="3800" b="1" dirty="0">
                <a:ln w="0"/>
                <a:solidFill>
                  <a:srgbClr val="C00000"/>
                </a:solidFill>
                <a:effectLst>
                  <a:outerShdw blurRad="38100" dist="25400" dir="5400000" algn="ctr" rotWithShape="0">
                    <a:srgbClr val="6E747A">
                      <a:alpha val="43000"/>
                    </a:srgbClr>
                  </a:outerShdw>
                </a:effectLst>
              </a:rPr>
              <a:t>THOẢ THUẬN KHOÁ XÁC THỰC HAI YẾU TỐ TRONG MẠNG CẢM BIẾN KHÔNG DÂY TÍCH HỢP 5G</a:t>
            </a:r>
            <a:endParaRPr lang="en-US" sz="3800" b="1" dirty="0">
              <a:ln w="0"/>
              <a:solidFill>
                <a:srgbClr val="C00000"/>
              </a:solidFill>
              <a:effectLst>
                <a:outerShdw blurRad="38100" dist="25400" dir="5400000" algn="ctr" rotWithShape="0">
                  <a:srgbClr val="6E747A">
                    <a:alpha val="43000"/>
                  </a:srgbClr>
                </a:outerShdw>
              </a:effectLst>
              <a:latin typeface="Arial"/>
              <a:cs typeface="Arial"/>
            </a:endParaRPr>
          </a:p>
        </p:txBody>
      </p:sp>
      <p:sp>
        <p:nvSpPr>
          <p:cNvPr id="9" name="Subtitle 2"/>
          <p:cNvSpPr>
            <a:spLocks noGrp="1"/>
          </p:cNvSpPr>
          <p:nvPr/>
        </p:nvSpPr>
        <p:spPr bwMode="auto">
          <a:xfrm>
            <a:off x="3333070" y="4897908"/>
            <a:ext cx="5732384" cy="182357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latin typeface="Times New Roman"/>
                <a:cs typeface="Times New Roman"/>
              </a:rPr>
              <a:t>GVHD: </a:t>
            </a:r>
            <a:r>
              <a:rPr lang="vi-VN" sz="2100" b="1" dirty="0">
                <a:solidFill>
                  <a:schemeClr val="tx1"/>
                </a:solidFill>
                <a:latin typeface="Times New Roman"/>
                <a:cs typeface="Times New Roman"/>
              </a:rPr>
              <a:t>      </a:t>
            </a:r>
            <a:r>
              <a:rPr lang="en-US" sz="2100" dirty="0">
                <a:solidFill>
                  <a:schemeClr val="tx1"/>
                </a:solidFill>
                <a:latin typeface="Times New Roman"/>
                <a:cs typeface="Times New Roman"/>
              </a:rPr>
              <a:t>TS</a:t>
            </a:r>
            <a:r>
              <a:rPr lang="vi-VN" sz="2100" dirty="0">
                <a:solidFill>
                  <a:schemeClr val="tx1"/>
                </a:solidFill>
                <a:latin typeface="Times New Roman"/>
                <a:cs typeface="Times New Roman"/>
              </a:rPr>
              <a:t> </a:t>
            </a:r>
            <a:r>
              <a:rPr lang="en-US" sz="2100" dirty="0">
                <a:solidFill>
                  <a:schemeClr val="tx1"/>
                </a:solidFill>
                <a:latin typeface="Times New Roman"/>
                <a:cs typeface="Times New Roman"/>
              </a:rPr>
              <a:t>HUỲNH NGỌC TÚ</a:t>
            </a:r>
          </a:p>
          <a:p>
            <a:pPr algn="r"/>
            <a:r>
              <a:rPr lang="en-US" sz="2100" b="1" dirty="0" err="1">
                <a:solidFill>
                  <a:schemeClr val="tx1"/>
                </a:solidFill>
                <a:latin typeface="Times New Roman"/>
                <a:cs typeface="Times New Roman"/>
              </a:rPr>
              <a:t>Thực</a:t>
            </a:r>
            <a:r>
              <a:rPr lang="en-US" sz="2100" b="1" dirty="0">
                <a:solidFill>
                  <a:schemeClr val="tx1"/>
                </a:solidFill>
                <a:latin typeface="Times New Roman"/>
                <a:cs typeface="Times New Roman"/>
              </a:rPr>
              <a:t> </a:t>
            </a:r>
            <a:r>
              <a:rPr lang="en-US" sz="2100" b="1" dirty="0" err="1">
                <a:solidFill>
                  <a:schemeClr val="tx1"/>
                </a:solidFill>
                <a:latin typeface="Times New Roman"/>
                <a:cs typeface="Times New Roman"/>
              </a:rPr>
              <a:t>hiện</a:t>
            </a:r>
            <a:r>
              <a:rPr lang="en-US" sz="2100" b="1" dirty="0">
                <a:solidFill>
                  <a:schemeClr val="tx1"/>
                </a:solidFill>
                <a:latin typeface="Times New Roman"/>
                <a:cs typeface="Times New Roman"/>
              </a:rPr>
              <a:t>:   </a:t>
            </a:r>
            <a:r>
              <a:rPr lang="en-US" sz="2100" dirty="0">
                <a:solidFill>
                  <a:schemeClr val="tx1"/>
                </a:solidFill>
                <a:latin typeface="Times New Roman"/>
                <a:cs typeface="Times New Roman"/>
              </a:rPr>
              <a:t>HỒNG QUANG VINH - 186005004</a:t>
            </a:r>
            <a:endParaRPr lang="en-US" sz="2100" i="1" dirty="0">
              <a:solidFill>
                <a:schemeClr val="tx1"/>
              </a:solidFill>
              <a:latin typeface="Times New Roman"/>
              <a:cs typeface="Times New Roman"/>
            </a:endParaRPr>
          </a:p>
          <a:p>
            <a:pPr algn="r">
              <a:tabLst>
                <a:tab pos="1482292" algn="l"/>
              </a:tabLst>
            </a:pPr>
            <a:r>
              <a:rPr lang="en-US" sz="2100" i="1" dirty="0">
                <a:solidFill>
                  <a:schemeClr val="tx1"/>
                </a:solidFill>
                <a:latin typeface="Times New Roman"/>
                <a:cs typeface="Times New Roman"/>
              </a:rPr>
              <a:t>	</a:t>
            </a:r>
            <a:r>
              <a:rPr lang="en-US" sz="2100" dirty="0">
                <a:solidFill>
                  <a:schemeClr val="tx1"/>
                </a:solidFill>
                <a:latin typeface="Times New Roman"/>
                <a:cs typeface="Times New Roman"/>
              </a:rPr>
              <a:t>NGUYỄN ĐẠI THỊNH - 186005035</a:t>
            </a:r>
          </a:p>
          <a:p>
            <a:pPr algn="r">
              <a:tabLst>
                <a:tab pos="1482292" algn="l"/>
              </a:tabLst>
            </a:pPr>
            <a:r>
              <a:rPr lang="en-US" sz="2100" dirty="0">
                <a:solidFill>
                  <a:schemeClr val="tx1"/>
                </a:solidFill>
                <a:latin typeface="Times New Roman"/>
                <a:cs typeface="Times New Roman"/>
              </a:rPr>
              <a:t>VÕ ĐĂNG KHOA - 186005032</a:t>
            </a: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ABA8-8A69-6B4F-A88F-A7E6144F9E76}"/>
              </a:ext>
            </a:extLst>
          </p:cNvPr>
          <p:cNvSpPr>
            <a:spLocks noGrp="1"/>
          </p:cNvSpPr>
          <p:nvPr>
            <p:ph type="title"/>
          </p:nvPr>
        </p:nvSpPr>
        <p:spPr/>
        <p:txBody>
          <a:bodyPr/>
          <a:lstStyle/>
          <a:p>
            <a:r>
              <a:rPr lang="en-US" dirty="0"/>
              <a:t>MÔ HÌNH CỦA TAI</a:t>
            </a:r>
          </a:p>
        </p:txBody>
      </p:sp>
      <p:sp>
        <p:nvSpPr>
          <p:cNvPr id="3" name="Content Placeholder 2">
            <a:extLst>
              <a:ext uri="{FF2B5EF4-FFF2-40B4-BE49-F238E27FC236}">
                <a16:creationId xmlns:a16="http://schemas.microsoft.com/office/drawing/2014/main" id="{5B229F0F-6955-3145-AF80-6B2543D8D9A5}"/>
              </a:ext>
            </a:extLst>
          </p:cNvPr>
          <p:cNvSpPr>
            <a:spLocks noGrp="1"/>
          </p:cNvSpPr>
          <p:nvPr>
            <p:ph idx="1"/>
          </p:nvPr>
        </p:nvSpPr>
        <p:spPr/>
        <p:txBody>
          <a:bodyPr/>
          <a:lstStyle/>
          <a:p>
            <a:pPr lvl="1"/>
            <a:r>
              <a:rPr lang="en-US" dirty="0" err="1"/>
              <a:t>Các</a:t>
            </a:r>
            <a:r>
              <a:rPr lang="en-US" dirty="0"/>
              <a:t> </a:t>
            </a:r>
            <a:r>
              <a:rPr lang="en-US" dirty="0" err="1"/>
              <a:t>ký</a:t>
            </a:r>
            <a:r>
              <a:rPr lang="en-US" dirty="0"/>
              <a:t> </a:t>
            </a:r>
            <a:r>
              <a:rPr lang="en-US" dirty="0" err="1"/>
              <a:t>hiệu</a:t>
            </a:r>
            <a:r>
              <a:rPr lang="en-US" dirty="0"/>
              <a:t> </a:t>
            </a:r>
            <a:r>
              <a:rPr lang="en-US" dirty="0" err="1"/>
              <a:t>được</a:t>
            </a:r>
            <a:r>
              <a:rPr lang="en-US" dirty="0"/>
              <a:t> </a:t>
            </a:r>
            <a:r>
              <a:rPr lang="en-US" dirty="0" err="1"/>
              <a:t>sử</a:t>
            </a:r>
            <a:r>
              <a:rPr lang="en-US" dirty="0"/>
              <a:t> dung:</a:t>
            </a:r>
          </a:p>
          <a:p>
            <a:pPr lvl="1"/>
            <a:endParaRPr lang="en-US" dirty="0"/>
          </a:p>
        </p:txBody>
      </p:sp>
      <p:sp>
        <p:nvSpPr>
          <p:cNvPr id="4" name="Slide Number Placeholder 3">
            <a:extLst>
              <a:ext uri="{FF2B5EF4-FFF2-40B4-BE49-F238E27FC236}">
                <a16:creationId xmlns:a16="http://schemas.microsoft.com/office/drawing/2014/main" id="{CF7BA185-CD37-634B-8E7E-EA9380E94A42}"/>
              </a:ext>
            </a:extLst>
          </p:cNvPr>
          <p:cNvSpPr>
            <a:spLocks noGrp="1"/>
          </p:cNvSpPr>
          <p:nvPr>
            <p:ph type="sldNum" sz="quarter" idx="12"/>
          </p:nvPr>
        </p:nvSpPr>
        <p:spPr/>
        <p:txBody>
          <a:bodyPr/>
          <a:lstStyle/>
          <a:p>
            <a:fld id="{20B7F220-0825-4B9B-9156-FF79F33775FE}" type="slidenum">
              <a:rPr lang="vi-VN" smtClean="0"/>
              <a:t>10</a:t>
            </a:fld>
            <a:endParaRPr lang="vi-VN"/>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E8641FE9-A522-2141-B9AF-6D8EE6E904F6}"/>
                  </a:ext>
                </a:extLst>
              </p:cNvPr>
              <p:cNvGraphicFramePr>
                <a:graphicFrameLocks noGrp="1"/>
              </p:cNvGraphicFramePr>
              <p:nvPr>
                <p:extLst>
                  <p:ext uri="{D42A27DB-BD31-4B8C-83A1-F6EECF244321}">
                    <p14:modId xmlns:p14="http://schemas.microsoft.com/office/powerpoint/2010/main" val="144103218"/>
                  </p:ext>
                </p:extLst>
              </p:nvPr>
            </p:nvGraphicFramePr>
            <p:xfrm>
              <a:off x="1524000" y="2241081"/>
              <a:ext cx="6595872" cy="3968184"/>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496023">
                    <a:tc>
                      <a:txBody>
                        <a:bodyPr/>
                        <a:lstStyle/>
                        <a:p>
                          <a:pPr algn="ctr"/>
                          <a:r>
                            <a:rPr lang="en-US" sz="1900" dirty="0">
                              <a:latin typeface="Times New Roman" panose="02020603050405020304" pitchFamily="18" charset="0"/>
                              <a:cs typeface="Times New Roman" panose="02020603050405020304" pitchFamily="18" charset="0"/>
                            </a:rPr>
                            <a:t>SC</a:t>
                          </a:r>
                        </a:p>
                      </a:txBody>
                      <a:tcPr/>
                    </a:tc>
                    <a:tc>
                      <a:txBody>
                        <a:bodyPr/>
                        <a:lstStyle/>
                        <a:p>
                          <a:pPr algn="just"/>
                          <a:r>
                            <a:rPr lang="en-US" sz="1900" dirty="0" err="1">
                              <a:latin typeface="Times New Roman" panose="02020603050405020304" pitchFamily="18" charset="0"/>
                              <a:cs typeface="Times New Roman" panose="02020603050405020304" pitchFamily="18" charset="0"/>
                            </a:rPr>
                            <a:t>Thẻ</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thông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minh</a:t>
                          </a:r>
                          <a:r>
                            <a:rPr lang="en-US" sz="1900" dirty="0">
                              <a:latin typeface="Times New Roman" panose="02020603050405020304" pitchFamily="18" charset="0"/>
                              <a:cs typeface="Times New Roman" panose="02020603050405020304" pitchFamily="18" charset="0"/>
                            </a:rPr>
                            <a:t> (Smart card)</a:t>
                          </a:r>
                        </a:p>
                      </a:txBody>
                      <a:tcPr/>
                    </a:tc>
                    <a:extLst>
                      <a:ext uri="{0D108BD9-81ED-4DB2-BD59-A6C34878D82A}">
                        <a16:rowId xmlns:a16="http://schemas.microsoft.com/office/drawing/2014/main" val="3801202496"/>
                      </a:ext>
                    </a:extLst>
                  </a:tr>
                  <a:tr h="496023">
                    <a:tc>
                      <a:txBody>
                        <a:bodyPr/>
                        <a:lstStyle/>
                        <a:p>
                          <a:pPr algn="ctr"/>
                          <a14:m>
                            <m:oMathPara xmlns:m="http://schemas.openxmlformats.org/officeDocument/2006/math">
                              <m:oMathParaPr>
                                <m:jc m:val="center"/>
                              </m:oMathParaPr>
                              <m:oMath xmlns:m="http://schemas.openxmlformats.org/officeDocument/2006/math">
                                <m:sSub>
                                  <m:sSubPr>
                                    <m:ctrlPr>
                                      <a:rPr lang="en-US" sz="1900" i="1" smtClean="0">
                                        <a:latin typeface="Cambria Math" panose="02040503050406030204" pitchFamily="18" charset="0"/>
                                      </a:rPr>
                                    </m:ctrlPr>
                                  </m:sSubPr>
                                  <m:e>
                                    <m:r>
                                      <a:rPr lang="vi-VN" sz="1900" b="0" i="1" smtClean="0">
                                        <a:latin typeface="Cambria Math" panose="02040503050406030204" pitchFamily="18" charset="0"/>
                                      </a:rPr>
                                      <m:t>𝑈</m:t>
                                    </m:r>
                                  </m:e>
                                  <m:sub>
                                    <m:r>
                                      <m:rPr>
                                        <m:sty m:val="p"/>
                                      </m:rPr>
                                      <a:rPr lang="en-US" sz="1900" i="1" smtClean="0">
                                        <a:latin typeface="Cambria Math" panose="02040503050406030204" pitchFamily="18" charset="0"/>
                                      </a:rPr>
                                      <m:t>i</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(User)</a:t>
                          </a:r>
                        </a:p>
                      </a:txBody>
                      <a:tcPr/>
                    </a:tc>
                    <a:extLst>
                      <a:ext uri="{0D108BD9-81ED-4DB2-BD59-A6C34878D82A}">
                        <a16:rowId xmlns:a16="http://schemas.microsoft.com/office/drawing/2014/main" val="1146350324"/>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S</m:t>
                                    </m:r>
                                  </m:e>
                                  <m:sub>
                                    <m:r>
                                      <m:rPr>
                                        <m:sty m:val="p"/>
                                      </m:rPr>
                                      <a:rPr lang="en-US" sz="1900" b="0" i="1" smtClean="0">
                                        <a:latin typeface="Cambria Math" panose="02040503050406030204" pitchFamily="18" charset="0"/>
                                      </a:rPr>
                                      <m:t>j</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cảm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biến</a:t>
                          </a:r>
                          <a:r>
                            <a:rPr lang="en-US" sz="1900" dirty="0">
                              <a:latin typeface="Times New Roman" panose="02020603050405020304" pitchFamily="18" charset="0"/>
                              <a:cs typeface="Times New Roman" panose="02020603050405020304" pitchFamily="18" charset="0"/>
                            </a:rPr>
                            <a:t> (Sensor Node)</a:t>
                          </a:r>
                        </a:p>
                      </a:txBody>
                      <a:tcPr/>
                    </a:tc>
                    <a:extLst>
                      <a:ext uri="{0D108BD9-81ED-4DB2-BD59-A6C34878D82A}">
                        <a16:rowId xmlns:a16="http://schemas.microsoft.com/office/drawing/2014/main" val="686653315"/>
                      </a:ext>
                    </a:extLst>
                  </a:tr>
                  <a:tr h="496023">
                    <a:tc>
                      <a:txBody>
                        <a:bodyPr/>
                        <a:lstStyle/>
                        <a:p>
                          <a:pPr algn="ctr"/>
                          <a:r>
                            <a:rPr lang="en-US" sz="1900" dirty="0">
                              <a:latin typeface="Times New Roman" panose="02020603050405020304" pitchFamily="18" charset="0"/>
                              <a:cs typeface="Times New Roman" panose="02020603050405020304" pitchFamily="18" charset="0"/>
                            </a:rPr>
                            <a:t>GW N</a:t>
                          </a:r>
                        </a:p>
                      </a:txBody>
                      <a:tcPr/>
                    </a:tc>
                    <a:tc>
                      <a:txBody>
                        <a:bodyPr/>
                        <a:lstStyle/>
                        <a:p>
                          <a:pPr algn="just"/>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cổng</a:t>
                          </a:r>
                          <a:r>
                            <a:rPr lang="en-US" sz="1900" dirty="0">
                              <a:latin typeface="Times New Roman" panose="02020603050405020304" pitchFamily="18" charset="0"/>
                              <a:cs typeface="Times New Roman" panose="02020603050405020304" pitchFamily="18" charset="0"/>
                            </a:rPr>
                            <a:t> (Gateway Node)</a:t>
                          </a:r>
                        </a:p>
                      </a:txBody>
                      <a:tcPr/>
                    </a:tc>
                    <a:extLst>
                      <a:ext uri="{0D108BD9-81ED-4DB2-BD59-A6C34878D82A}">
                        <a16:rowId xmlns:a16="http://schemas.microsoft.com/office/drawing/2014/main" val="1610363120"/>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ID</m:t>
                                    </m:r>
                                  </m:e>
                                  <m:sub>
                                    <m:r>
                                      <m:rPr>
                                        <m:sty m:val="p"/>
                                      </m:rPr>
                                      <a:rPr lang="en-US" sz="1900" i="1" smtClean="0">
                                        <a:latin typeface="Cambria Math" panose="02040503050406030204" pitchFamily="18" charset="0"/>
                                      </a:rPr>
                                      <m:t>i</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Danh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tính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a:rPr lang="vi-VN" sz="1900" b="0" i="1" smtClean="0">
                                      <a:latin typeface="Cambria Math" panose="02040503050406030204" pitchFamily="18" charset="0"/>
                                    </a:rPr>
                                    <m:t>𝑈</m:t>
                                  </m:r>
                                </m:e>
                                <m:sub>
                                  <m:r>
                                    <m:rPr>
                                      <m:sty m:val="p"/>
                                    </m:rPr>
                                    <a:rPr lang="en-US" sz="1900" i="1" smtClean="0">
                                      <a:latin typeface="Cambria Math" panose="02040503050406030204" pitchFamily="18" charset="0"/>
                                    </a:rPr>
                                    <m:t>i</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0715913"/>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PW</m:t>
                                    </m:r>
                                  </m:e>
                                  <m:sub>
                                    <m:r>
                                      <m:rPr>
                                        <m:sty m:val="p"/>
                                      </m:rPr>
                                      <a:rPr lang="en-US" sz="1900" i="1" smtClean="0">
                                        <a:latin typeface="Cambria Math" panose="02040503050406030204" pitchFamily="18" charset="0"/>
                                      </a:rPr>
                                      <m:t>i</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Mật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khẩu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a:rPr lang="vi-VN" sz="1900" b="0" i="1" smtClean="0">
                                      <a:latin typeface="Cambria Math" panose="02040503050406030204" pitchFamily="18" charset="0"/>
                                    </a:rPr>
                                    <m:t>𝑈</m:t>
                                  </m:r>
                                </m:e>
                                <m:sub>
                                  <m:r>
                                    <m:rPr>
                                      <m:sty m:val="p"/>
                                    </m:rPr>
                                    <a:rPr lang="en-US" sz="1900" b="0" i="1" smtClean="0">
                                      <a:latin typeface="Cambria Math" panose="02040503050406030204" pitchFamily="18" charset="0"/>
                                    </a:rPr>
                                    <m:t>j</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95806336"/>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SID</m:t>
                                    </m:r>
                                  </m:e>
                                  <m:sub>
                                    <m:r>
                                      <m:rPr>
                                        <m:sty m:val="p"/>
                                      </m:rPr>
                                      <a:rPr lang="en-US" sz="1900" b="0" i="1" smtClean="0">
                                        <a:latin typeface="Cambria Math" panose="02040503050406030204" pitchFamily="18" charset="0"/>
                                      </a:rPr>
                                      <m:t>j</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Định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danh</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của</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cảm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biến</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S</m:t>
                                  </m:r>
                                </m:e>
                                <m:sub>
                                  <m:r>
                                    <m:rPr>
                                      <m:sty m:val="p"/>
                                    </m:rPr>
                                    <a:rPr lang="en-US" sz="1900" b="0" i="1" smtClean="0">
                                      <a:latin typeface="Cambria Math" panose="02040503050406030204" pitchFamily="18" charset="0"/>
                                    </a:rPr>
                                    <m:t>j</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4984823"/>
                      </a:ext>
                    </a:extLst>
                  </a:tr>
                </a:tbl>
              </a:graphicData>
            </a:graphic>
          </p:graphicFrame>
        </mc:Choice>
        <mc:Fallback>
          <p:graphicFrame>
            <p:nvGraphicFramePr>
              <p:cNvPr id="6" name="Table 5">
                <a:extLst>
                  <a:ext uri="{FF2B5EF4-FFF2-40B4-BE49-F238E27FC236}">
                    <a16:creationId xmlns:a16="http://schemas.microsoft.com/office/drawing/2014/main" id="{E8641FE9-A522-2141-B9AF-6D8EE6E904F6}"/>
                  </a:ext>
                </a:extLst>
              </p:cNvPr>
              <p:cNvGraphicFramePr>
                <a:graphicFrameLocks noGrp="1"/>
              </p:cNvGraphicFramePr>
              <p:nvPr>
                <p:extLst>
                  <p:ext uri="{D42A27DB-BD31-4B8C-83A1-F6EECF244321}">
                    <p14:modId xmlns:p14="http://schemas.microsoft.com/office/powerpoint/2010/main" val="144103218"/>
                  </p:ext>
                </p:extLst>
              </p:nvPr>
            </p:nvGraphicFramePr>
            <p:xfrm>
              <a:off x="1524000" y="2241081"/>
              <a:ext cx="6595872" cy="3968184"/>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496023">
                    <a:tc>
                      <a:txBody>
                        <a:bodyPr/>
                        <a:lstStyle/>
                        <a:p>
                          <a:pPr algn="ctr"/>
                          <a:r>
                            <a:rPr lang="en-US" sz="1900" dirty="0">
                              <a:latin typeface="Times New Roman" panose="02020603050405020304" pitchFamily="18" charset="0"/>
                              <a:cs typeface="Times New Roman" panose="02020603050405020304" pitchFamily="18" charset="0"/>
                            </a:rPr>
                            <a:t>SC</a:t>
                          </a:r>
                        </a:p>
                      </a:txBody>
                      <a:tcPr/>
                    </a:tc>
                    <a:tc>
                      <a:txBody>
                        <a:bodyPr/>
                        <a:lstStyle/>
                        <a:p>
                          <a:pPr algn="just"/>
                          <a:r>
                            <a:rPr lang="en-US" sz="1900" dirty="0" err="1">
                              <a:latin typeface="Times New Roman" panose="02020603050405020304" pitchFamily="18" charset="0"/>
                              <a:cs typeface="Times New Roman" panose="02020603050405020304" pitchFamily="18" charset="0"/>
                            </a:rPr>
                            <a:t>Thẻ</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thông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minh</a:t>
                          </a:r>
                          <a:r>
                            <a:rPr lang="en-US" sz="1900" dirty="0">
                              <a:latin typeface="Times New Roman" panose="02020603050405020304" pitchFamily="18" charset="0"/>
                              <a:cs typeface="Times New Roman" panose="02020603050405020304" pitchFamily="18" charset="0"/>
                            </a:rPr>
                            <a:t> (Smart card)</a:t>
                          </a:r>
                        </a:p>
                      </a:txBody>
                      <a:tcPr/>
                    </a:tc>
                    <a:extLst>
                      <a:ext uri="{0D108BD9-81ED-4DB2-BD59-A6C34878D82A}">
                        <a16:rowId xmlns:a16="http://schemas.microsoft.com/office/drawing/2014/main" val="3801202496"/>
                      </a:ext>
                    </a:extLst>
                  </a:tr>
                  <a:tr h="496023">
                    <a:tc>
                      <a:txBody>
                        <a:bodyPr/>
                        <a:lstStyle/>
                        <a:p>
                          <a:endParaRPr lang="en-US"/>
                        </a:p>
                      </a:txBody>
                      <a:tcPr>
                        <a:blipFill>
                          <a:blip r:embed="rId2"/>
                          <a:stretch>
                            <a:fillRect l="-549" t="-207692" r="-186264" b="-505128"/>
                          </a:stretch>
                        </a:blipFill>
                      </a:tcPr>
                    </a:tc>
                    <a:tc>
                      <a:txBody>
                        <a:bodyPr/>
                        <a:lstStyle/>
                        <a:p>
                          <a:pPr algn="just"/>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(User)</a:t>
                          </a:r>
                        </a:p>
                      </a:txBody>
                      <a:tcPr/>
                    </a:tc>
                    <a:extLst>
                      <a:ext uri="{0D108BD9-81ED-4DB2-BD59-A6C34878D82A}">
                        <a16:rowId xmlns:a16="http://schemas.microsoft.com/office/drawing/2014/main" val="1146350324"/>
                      </a:ext>
                    </a:extLst>
                  </a:tr>
                  <a:tr h="496023">
                    <a:tc>
                      <a:txBody>
                        <a:bodyPr/>
                        <a:lstStyle/>
                        <a:p>
                          <a:endParaRPr lang="en-US"/>
                        </a:p>
                      </a:txBody>
                      <a:tcPr>
                        <a:blipFill>
                          <a:blip r:embed="rId2"/>
                          <a:stretch>
                            <a:fillRect l="-549" t="-300000" r="-186264" b="-392500"/>
                          </a:stretch>
                        </a:blipFill>
                      </a:tcPr>
                    </a:tc>
                    <a:tc>
                      <a:txBody>
                        <a:bodyPr/>
                        <a:lstStyle/>
                        <a:p>
                          <a:pPr algn="just"/>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cảm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biến</a:t>
                          </a:r>
                          <a:r>
                            <a:rPr lang="en-US" sz="1900" dirty="0">
                              <a:latin typeface="Times New Roman" panose="02020603050405020304" pitchFamily="18" charset="0"/>
                              <a:cs typeface="Times New Roman" panose="02020603050405020304" pitchFamily="18" charset="0"/>
                            </a:rPr>
                            <a:t> (Sensor Node)</a:t>
                          </a:r>
                        </a:p>
                      </a:txBody>
                      <a:tcPr/>
                    </a:tc>
                    <a:extLst>
                      <a:ext uri="{0D108BD9-81ED-4DB2-BD59-A6C34878D82A}">
                        <a16:rowId xmlns:a16="http://schemas.microsoft.com/office/drawing/2014/main" val="686653315"/>
                      </a:ext>
                    </a:extLst>
                  </a:tr>
                  <a:tr h="496023">
                    <a:tc>
                      <a:txBody>
                        <a:bodyPr/>
                        <a:lstStyle/>
                        <a:p>
                          <a:pPr algn="ctr"/>
                          <a:r>
                            <a:rPr lang="en-US" sz="1900" dirty="0">
                              <a:latin typeface="Times New Roman" panose="02020603050405020304" pitchFamily="18" charset="0"/>
                              <a:cs typeface="Times New Roman" panose="02020603050405020304" pitchFamily="18" charset="0"/>
                            </a:rPr>
                            <a:t>GW N</a:t>
                          </a:r>
                        </a:p>
                      </a:txBody>
                      <a:tcPr/>
                    </a:tc>
                    <a:tc>
                      <a:txBody>
                        <a:bodyPr/>
                        <a:lstStyle/>
                        <a:p>
                          <a:pPr algn="just"/>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cổng</a:t>
                          </a:r>
                          <a:r>
                            <a:rPr lang="en-US" sz="1900" dirty="0">
                              <a:latin typeface="Times New Roman" panose="02020603050405020304" pitchFamily="18" charset="0"/>
                              <a:cs typeface="Times New Roman" panose="02020603050405020304" pitchFamily="18" charset="0"/>
                            </a:rPr>
                            <a:t> (Gateway Node)</a:t>
                          </a:r>
                        </a:p>
                      </a:txBody>
                      <a:tcPr/>
                    </a:tc>
                    <a:extLst>
                      <a:ext uri="{0D108BD9-81ED-4DB2-BD59-A6C34878D82A}">
                        <a16:rowId xmlns:a16="http://schemas.microsoft.com/office/drawing/2014/main" val="1610363120"/>
                      </a:ext>
                    </a:extLst>
                  </a:tr>
                  <a:tr h="496023">
                    <a:tc>
                      <a:txBody>
                        <a:bodyPr/>
                        <a:lstStyle/>
                        <a:p>
                          <a:endParaRPr lang="en-US"/>
                        </a:p>
                      </a:txBody>
                      <a:tcPr>
                        <a:blipFill>
                          <a:blip r:embed="rId2"/>
                          <a:stretch>
                            <a:fillRect l="-549" t="-510256" r="-186264" b="-202564"/>
                          </a:stretch>
                        </a:blipFill>
                      </a:tcPr>
                    </a:tc>
                    <a:tc>
                      <a:txBody>
                        <a:bodyPr/>
                        <a:lstStyle/>
                        <a:p>
                          <a:endParaRPr lang="en-US"/>
                        </a:p>
                      </a:txBody>
                      <a:tcPr>
                        <a:blipFill>
                          <a:blip r:embed="rId2"/>
                          <a:stretch>
                            <a:fillRect l="-54142" t="-510256" r="-296" b="-202564"/>
                          </a:stretch>
                        </a:blipFill>
                      </a:tcPr>
                    </a:tc>
                    <a:extLst>
                      <a:ext uri="{0D108BD9-81ED-4DB2-BD59-A6C34878D82A}">
                        <a16:rowId xmlns:a16="http://schemas.microsoft.com/office/drawing/2014/main" val="2910715913"/>
                      </a:ext>
                    </a:extLst>
                  </a:tr>
                  <a:tr h="496023">
                    <a:tc>
                      <a:txBody>
                        <a:bodyPr/>
                        <a:lstStyle/>
                        <a:p>
                          <a:endParaRPr lang="en-US"/>
                        </a:p>
                      </a:txBody>
                      <a:tcPr>
                        <a:blipFill>
                          <a:blip r:embed="rId2"/>
                          <a:stretch>
                            <a:fillRect l="-549" t="-610256" r="-186264" b="-102564"/>
                          </a:stretch>
                        </a:blipFill>
                      </a:tcPr>
                    </a:tc>
                    <a:tc>
                      <a:txBody>
                        <a:bodyPr/>
                        <a:lstStyle/>
                        <a:p>
                          <a:endParaRPr lang="en-US"/>
                        </a:p>
                      </a:txBody>
                      <a:tcPr>
                        <a:blipFill>
                          <a:blip r:embed="rId2"/>
                          <a:stretch>
                            <a:fillRect l="-54142" t="-610256" r="-296" b="-102564"/>
                          </a:stretch>
                        </a:blipFill>
                      </a:tcPr>
                    </a:tc>
                    <a:extLst>
                      <a:ext uri="{0D108BD9-81ED-4DB2-BD59-A6C34878D82A}">
                        <a16:rowId xmlns:a16="http://schemas.microsoft.com/office/drawing/2014/main" val="2695806336"/>
                      </a:ext>
                    </a:extLst>
                  </a:tr>
                  <a:tr h="496023">
                    <a:tc>
                      <a:txBody>
                        <a:bodyPr/>
                        <a:lstStyle/>
                        <a:p>
                          <a:endParaRPr lang="en-US"/>
                        </a:p>
                      </a:txBody>
                      <a:tcPr>
                        <a:blipFill>
                          <a:blip r:embed="rId2"/>
                          <a:stretch>
                            <a:fillRect l="-549" t="-710256" r="-186264" b="-2564"/>
                          </a:stretch>
                        </a:blipFill>
                      </a:tcPr>
                    </a:tc>
                    <a:tc>
                      <a:txBody>
                        <a:bodyPr/>
                        <a:lstStyle/>
                        <a:p>
                          <a:endParaRPr lang="en-US"/>
                        </a:p>
                      </a:txBody>
                      <a:tcPr>
                        <a:blipFill>
                          <a:blip r:embed="rId2"/>
                          <a:stretch>
                            <a:fillRect l="-54142" t="-710256" r="-296" b="-2564"/>
                          </a:stretch>
                        </a:blipFill>
                      </a:tcPr>
                    </a:tc>
                    <a:extLst>
                      <a:ext uri="{0D108BD9-81ED-4DB2-BD59-A6C34878D82A}">
                        <a16:rowId xmlns:a16="http://schemas.microsoft.com/office/drawing/2014/main" val="1894984823"/>
                      </a:ext>
                    </a:extLst>
                  </a:tr>
                </a:tbl>
              </a:graphicData>
            </a:graphic>
          </p:graphicFrame>
        </mc:Fallback>
      </mc:AlternateContent>
    </p:spTree>
    <p:extLst>
      <p:ext uri="{BB962C8B-B14F-4D97-AF65-F5344CB8AC3E}">
        <p14:creationId xmlns:p14="http://schemas.microsoft.com/office/powerpoint/2010/main" val="271866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6F95-3552-5142-8E13-3B022BD88A44}"/>
              </a:ext>
            </a:extLst>
          </p:cNvPr>
          <p:cNvSpPr>
            <a:spLocks noGrp="1"/>
          </p:cNvSpPr>
          <p:nvPr>
            <p:ph type="title"/>
          </p:nvPr>
        </p:nvSpPr>
        <p:spPr/>
        <p:txBody>
          <a:bodyPr/>
          <a:lstStyle/>
          <a:p>
            <a:r>
              <a:rPr lang="en-US" dirty="0"/>
              <a:t>MÔ HÌNH CỦA TAI</a:t>
            </a:r>
          </a:p>
        </p:txBody>
      </p:sp>
      <p:sp>
        <p:nvSpPr>
          <p:cNvPr id="4" name="Slide Number Placeholder 3">
            <a:extLst>
              <a:ext uri="{FF2B5EF4-FFF2-40B4-BE49-F238E27FC236}">
                <a16:creationId xmlns:a16="http://schemas.microsoft.com/office/drawing/2014/main" id="{2F6EF77D-69C5-EF4F-A629-72F9E132D1CE}"/>
              </a:ext>
            </a:extLst>
          </p:cNvPr>
          <p:cNvSpPr>
            <a:spLocks noGrp="1"/>
          </p:cNvSpPr>
          <p:nvPr>
            <p:ph type="sldNum" sz="quarter" idx="12"/>
          </p:nvPr>
        </p:nvSpPr>
        <p:spPr/>
        <p:txBody>
          <a:bodyPr/>
          <a:lstStyle/>
          <a:p>
            <a:fld id="{20B7F220-0825-4B9B-9156-FF79F33775FE}" type="slidenum">
              <a:rPr lang="vi-VN" smtClean="0"/>
              <a:t>11</a:t>
            </a:fld>
            <a:endParaRPr lang="vi-VN"/>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85ABD44-3357-2B4F-B4AB-3D43272C89B5}"/>
                  </a:ext>
                </a:extLst>
              </p:cNvPr>
              <p:cNvGraphicFramePr>
                <a:graphicFrameLocks noGrp="1"/>
              </p:cNvGraphicFramePr>
              <p:nvPr>
                <p:extLst>
                  <p:ext uri="{D42A27DB-BD31-4B8C-83A1-F6EECF244321}">
                    <p14:modId xmlns:p14="http://schemas.microsoft.com/office/powerpoint/2010/main" val="1654285140"/>
                  </p:ext>
                </p:extLst>
              </p:nvPr>
            </p:nvGraphicFramePr>
            <p:xfrm>
              <a:off x="1883664" y="1860440"/>
              <a:ext cx="6595872" cy="4142721"/>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X</m:t>
                                    </m:r>
                                  </m:e>
                                  <m:sub>
                                    <m:r>
                                      <m:rPr>
                                        <m:sty m:val="p"/>
                                      </m:rPr>
                                      <a:rPr lang="en-US" sz="1900" b="0" i="1" smtClean="0">
                                        <a:latin typeface="Cambria Math" panose="02040503050406030204" pitchFamily="18" charset="0"/>
                                      </a:rPr>
                                      <m:t>GWN</m:t>
                                    </m:r>
                                  </m:sub>
                                </m:sSub>
                                <m:r>
                                  <a:rPr lang="vi-VN" sz="1900" b="0" i="1" smtClean="0">
                                    <a:latin typeface="Cambria Math" panose="02040503050406030204" pitchFamily="18" charset="0"/>
                                  </a:rPr>
                                  <m:t>,</m:t>
                                </m:r>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X</m:t>
                                    </m:r>
                                  </m:e>
                                  <m:sub>
                                    <m:r>
                                      <m:rPr>
                                        <m:sty m:val="p"/>
                                      </m:rPr>
                                      <a:rPr lang="en-US" sz="1900" b="0" i="1" smtClean="0">
                                        <a:latin typeface="Cambria Math" panose="02040503050406030204" pitchFamily="18" charset="0"/>
                                      </a:rPr>
                                      <m:t>U</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Khoá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mật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khẩu</a:t>
                          </a:r>
                          <a:r>
                            <a:rPr lang="en-US" sz="1900" dirty="0">
                              <a:latin typeface="Times New Roman" panose="02020603050405020304" pitchFamily="18" charset="0"/>
                              <a:cs typeface="Times New Roman" panose="02020603050405020304" pitchFamily="18" charset="0"/>
                            </a:rPr>
                            <a:t> an </a:t>
                          </a:r>
                          <a:r>
                            <a:rPr lang="en-US" sz="1900" dirty="0" err="1">
                              <a:latin typeface="Times New Roman" panose="02020603050405020304" pitchFamily="18" charset="0"/>
                              <a:cs typeface="Times New Roman" panose="02020603050405020304" pitchFamily="18" charset="0"/>
                            </a:rPr>
                            <a:t>toàn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chỉ</a:t>
                          </a:r>
                          <a:r>
                            <a:rPr lang="en-US" sz="1900" dirty="0">
                              <a:latin typeface="Times New Roman" panose="02020603050405020304" pitchFamily="18" charset="0"/>
                              <a:cs typeface="Times New Roman" panose="02020603050405020304" pitchFamily="18" charset="0"/>
                            </a:rPr>
                            <a:t> GW N </a:t>
                          </a:r>
                          <a:r>
                            <a:rPr lang="en-US" sz="1900" dirty="0" err="1">
                              <a:latin typeface="Times New Roman" panose="02020603050405020304" pitchFamily="18" charset="0"/>
                              <a:cs typeface="Times New Roman" panose="02020603050405020304" pitchFamily="18" charset="0"/>
                            </a:rPr>
                            <a:t>biết</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202496"/>
                      </a:ext>
                    </a:extLst>
                  </a:tr>
                  <a:tr h="496023">
                    <a:tc>
                      <a:txBody>
                        <a:bodyPr/>
                        <a:lstStyle/>
                        <a:p>
                          <a:pPr algn="ctr"/>
                          <a14:m>
                            <m:oMathPara xmlns:m="http://schemas.openxmlformats.org/officeDocument/2006/math">
                              <m:oMathParaPr>
                                <m:jc m:val="center"/>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X</m:t>
                                    </m:r>
                                  </m:e>
                                  <m:sub>
                                    <m:r>
                                      <m:rPr>
                                        <m:sty m:val="p"/>
                                      </m:rPr>
                                      <a:rPr lang="en-US" sz="1900" b="0" i="1" smtClean="0">
                                        <a:latin typeface="Cambria Math" panose="02040503050406030204" pitchFamily="18" charset="0"/>
                                      </a:rPr>
                                      <m:t>GWN</m:t>
                                    </m:r>
                                    <m:r>
                                      <a:rPr lang="vi-VN" sz="1900" b="0" i="1" smtClean="0">
                                        <a:latin typeface="Cambria Math" panose="02040503050406030204" pitchFamily="18" charset="0"/>
                                      </a:rPr>
                                      <m:t> − </m:t>
                                    </m:r>
                                    <m:r>
                                      <m:rPr>
                                        <m:sty m:val="p"/>
                                      </m:rPr>
                                      <a:rPr lang="vi-VN" sz="1900" b="0" i="1" smtClean="0">
                                        <a:latin typeface="Cambria Math" panose="02040503050406030204" pitchFamily="18" charset="0"/>
                                      </a:rPr>
                                      <m:t>i</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Mật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khẩu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chia </a:t>
                          </a:r>
                          <a:r>
                            <a:rPr lang="en-US" sz="1900" dirty="0" err="1">
                              <a:latin typeface="Times New Roman" panose="02020603050405020304" pitchFamily="18" charset="0"/>
                              <a:cs typeface="Times New Roman" panose="02020603050405020304" pitchFamily="18" charset="0"/>
                            </a:rPr>
                            <a:t>sẻ</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giữa</a:t>
                          </a:r>
                          <a:r>
                            <a:rPr lang="en-US" sz="1900" dirty="0">
                              <a:latin typeface="Times New Roman" panose="02020603050405020304" pitchFamily="18" charset="0"/>
                              <a:cs typeface="Times New Roman" panose="02020603050405020304" pitchFamily="18" charset="0"/>
                            </a:rPr>
                            <a:t> GW N </a:t>
                          </a:r>
                          <a:r>
                            <a:rPr lang="en-US" sz="1900" dirty="0" err="1">
                              <a:latin typeface="Times New Roman" panose="02020603050405020304" pitchFamily="18" charset="0"/>
                              <a:cs typeface="Times New Roman" panose="02020603050405020304" pitchFamily="18" charset="0"/>
                            </a:rPr>
                            <a:t>và</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a:rPr lang="vi-VN" sz="1900" b="0" i="1" smtClean="0">
                                      <a:latin typeface="Cambria Math" panose="02040503050406030204" pitchFamily="18" charset="0"/>
                                    </a:rPr>
                                    <m:t>𝑈</m:t>
                                  </m:r>
                                </m:e>
                                <m:sub>
                                  <m:r>
                                    <m:rPr>
                                      <m:sty m:val="p"/>
                                    </m:rPr>
                                    <a:rPr lang="en-US" sz="1900" i="1" smtClean="0">
                                      <a:latin typeface="Cambria Math" panose="02040503050406030204" pitchFamily="18" charset="0"/>
                                    </a:rPr>
                                    <m:t>i</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6350324"/>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X</m:t>
                                    </m:r>
                                  </m:e>
                                  <m:sub>
                                    <m:r>
                                      <m:rPr>
                                        <m:sty m:val="p"/>
                                      </m:rPr>
                                      <a:rPr lang="en-US" sz="1900" b="0" i="1" smtClean="0">
                                        <a:latin typeface="Cambria Math" panose="02040503050406030204" pitchFamily="18" charset="0"/>
                                      </a:rPr>
                                      <m:t>GWN</m:t>
                                    </m:r>
                                    <m:r>
                                      <a:rPr lang="vi-VN" sz="1900" b="0" i="1" smtClean="0">
                                        <a:latin typeface="Cambria Math" panose="02040503050406030204" pitchFamily="18" charset="0"/>
                                      </a:rPr>
                                      <m:t> − </m:t>
                                    </m:r>
                                    <m:r>
                                      <m:rPr>
                                        <m:sty m:val="p"/>
                                      </m:rPr>
                                      <a:rPr lang="vi-VN" sz="1900" b="0" i="1" smtClean="0">
                                        <a:latin typeface="Cambria Math" panose="02040503050406030204" pitchFamily="18" charset="0"/>
                                      </a:rPr>
                                      <m:t>j</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a:latin typeface="Times New Roman" panose="02020603050405020304" pitchFamily="18" charset="0"/>
                              <a:cs typeface="Times New Roman" panose="02020603050405020304" pitchFamily="18" charset="0"/>
                            </a:rPr>
                            <a:t>Mật </a:t>
                          </a:r>
                          <a:r>
                            <a:rPr lang="en-US" sz="1900" dirty="0" err="1">
                              <a:latin typeface="Times New Roman" panose="02020603050405020304" pitchFamily="18" charset="0"/>
                              <a:cs typeface="Times New Roman" panose="02020603050405020304" pitchFamily="18" charset="0"/>
                            </a:rPr>
                            <a:t>khẩu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chia </a:t>
                          </a:r>
                          <a:r>
                            <a:rPr lang="en-US" sz="1900" dirty="0" err="1">
                              <a:latin typeface="Times New Roman" panose="02020603050405020304" pitchFamily="18" charset="0"/>
                              <a:cs typeface="Times New Roman" panose="02020603050405020304" pitchFamily="18" charset="0"/>
                            </a:rPr>
                            <a:t>sẻ</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giữa</a:t>
                          </a:r>
                          <a:r>
                            <a:rPr lang="en-US" sz="1900" dirty="0">
                              <a:latin typeface="Times New Roman" panose="02020603050405020304" pitchFamily="18" charset="0"/>
                              <a:cs typeface="Times New Roman" panose="02020603050405020304" pitchFamily="18" charset="0"/>
                            </a:rPr>
                            <a:t> GW N </a:t>
                          </a:r>
                          <a:r>
                            <a:rPr lang="en-US" sz="1900" dirty="0" err="1">
                              <a:latin typeface="Times New Roman" panose="02020603050405020304" pitchFamily="18" charset="0"/>
                              <a:cs typeface="Times New Roman" panose="02020603050405020304" pitchFamily="18" charset="0"/>
                            </a:rPr>
                            <a:t>và</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S</m:t>
                                  </m:r>
                                </m:e>
                                <m:sub>
                                  <m:r>
                                    <m:rPr>
                                      <m:sty m:val="p"/>
                                    </m:rPr>
                                    <a:rPr lang="en-US" sz="1900" i="1" smtClean="0">
                                      <a:latin typeface="Cambria Math" panose="02040503050406030204" pitchFamily="18" charset="0"/>
                                    </a:rPr>
                                    <m:t>i</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6653315"/>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K</m:t>
                                    </m:r>
                                  </m:e>
                                  <m:sub>
                                    <m:r>
                                      <m:rPr>
                                        <m:sty m:val="p"/>
                                      </m:rPr>
                                      <a:rPr lang="en-US" sz="1900" i="1" smtClean="0">
                                        <a:latin typeface="Cambria Math" panose="02040503050406030204" pitchFamily="18" charset="0"/>
                                      </a:rPr>
                                      <m:t>i</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Số</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ngẫu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nhiên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sinh</a:t>
                          </a:r>
                          <a:r>
                            <a:rPr lang="en-US" sz="1900" dirty="0">
                              <a:latin typeface="Times New Roman" panose="02020603050405020304" pitchFamily="18" charset="0"/>
                              <a:cs typeface="Times New Roman" panose="02020603050405020304" pitchFamily="18" charset="0"/>
                            </a:rPr>
                            <a:t> ra </a:t>
                          </a:r>
                          <a:r>
                            <a:rPr lang="en-US" sz="1900" dirty="0" err="1">
                              <a:latin typeface="Times New Roman" panose="02020603050405020304" pitchFamily="18" charset="0"/>
                              <a:cs typeface="Times New Roman" panose="02020603050405020304" pitchFamily="18" charset="0"/>
                            </a:rPr>
                            <a:t>bởi</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a:rPr lang="vi-VN" sz="1900" b="0" i="1" smtClean="0">
                                      <a:latin typeface="Cambria Math" panose="02040503050406030204" pitchFamily="18" charset="0"/>
                                    </a:rPr>
                                    <m:t>𝑈</m:t>
                                  </m:r>
                                </m:e>
                                <m:sub>
                                  <m:r>
                                    <m:rPr>
                                      <m:sty m:val="p"/>
                                    </m:rPr>
                                    <a:rPr lang="en-US" sz="1900" i="1" smtClean="0">
                                      <a:latin typeface="Cambria Math" panose="02040503050406030204" pitchFamily="18" charset="0"/>
                                    </a:rPr>
                                    <m:t>i</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0363120"/>
                      </a:ext>
                    </a:extLst>
                  </a:tr>
                  <a:tr h="496023">
                    <a:tc>
                      <a:txBody>
                        <a:bodyPr/>
                        <a:lstStyle/>
                        <a:p>
                          <a:pPr algn="ct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K</m:t>
                                    </m:r>
                                  </m:e>
                                  <m:sub>
                                    <m:r>
                                      <m:rPr>
                                        <m:sty m:val="p"/>
                                      </m:rPr>
                                      <a:rPr lang="en-US" sz="1900" i="1" smtClean="0">
                                        <a:latin typeface="Cambria Math" panose="02040503050406030204" pitchFamily="18" charset="0"/>
                                      </a:rPr>
                                      <m:t>j</m:t>
                                    </m:r>
                                  </m:sub>
                                </m:sSub>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a:latin typeface="Times New Roman" panose="02020603050405020304" pitchFamily="18" charset="0"/>
                              <a:cs typeface="Times New Roman" panose="02020603050405020304" pitchFamily="18" charset="0"/>
                            </a:rPr>
                            <a:t>Số </a:t>
                          </a:r>
                          <a:r>
                            <a:rPr lang="en-US" sz="1900" dirty="0" err="1">
                              <a:latin typeface="Times New Roman" panose="02020603050405020304" pitchFamily="18" charset="0"/>
                              <a:cs typeface="Times New Roman" panose="02020603050405020304" pitchFamily="18" charset="0"/>
                            </a:rPr>
                            <a:t>ngẫu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nhiên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được</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sinh</a:t>
                          </a:r>
                          <a:r>
                            <a:rPr lang="en-US" sz="1900" dirty="0">
                              <a:latin typeface="Times New Roman" panose="02020603050405020304" pitchFamily="18" charset="0"/>
                              <a:cs typeface="Times New Roman" panose="02020603050405020304" pitchFamily="18" charset="0"/>
                            </a:rPr>
                            <a:t> ra </a:t>
                          </a:r>
                          <a:r>
                            <a:rPr lang="en-US" sz="1900" dirty="0" err="1">
                              <a:latin typeface="Times New Roman" panose="02020603050405020304" pitchFamily="18" charset="0"/>
                              <a:cs typeface="Times New Roman" panose="02020603050405020304" pitchFamily="18" charset="0"/>
                            </a:rPr>
                            <a:t>bởi</a:t>
                          </a:r>
                          <a:r>
                            <a:rPr lang="en-US" sz="19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900" i="1" smtClean="0">
                                      <a:latin typeface="Cambria Math" panose="02040503050406030204" pitchFamily="18" charset="0"/>
                                    </a:rPr>
                                  </m:ctrlPr>
                                </m:sSubPr>
                                <m:e>
                                  <m:r>
                                    <m:rPr>
                                      <m:sty m:val="p"/>
                                    </m:rPr>
                                    <a:rPr lang="vi-VN" sz="1900" i="1" smtClean="0">
                                      <a:latin typeface="Cambria Math" panose="02040503050406030204" pitchFamily="18" charset="0"/>
                                    </a:rPr>
                                    <m:t>S</m:t>
                                  </m:r>
                                </m:e>
                                <m:sub>
                                  <m:r>
                                    <m:rPr>
                                      <m:sty m:val="p"/>
                                    </m:rPr>
                                    <a:rPr lang="en-US" sz="1900" b="0" i="1" smtClean="0">
                                      <a:latin typeface="Cambria Math" panose="02040503050406030204" pitchFamily="18" charset="0"/>
                                    </a:rPr>
                                    <m:t>j</m:t>
                                  </m:r>
                                </m:sub>
                              </m:sSub>
                            </m:oMath>
                          </a14:m>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0715913"/>
                      </a:ext>
                    </a:extLst>
                  </a:tr>
                  <a:tr h="496023">
                    <a:tc>
                      <a:txBody>
                        <a:bodyPr/>
                        <a:lstStyle/>
                        <a:p>
                          <a:pPr algn="ctr"/>
                          <a14:m>
                            <m:oMathPara xmlns:m="http://schemas.openxmlformats.org/officeDocument/2006/math">
                              <m:oMathParaPr>
                                <m:jc m:val="centerGroup"/>
                              </m:oMathParaPr>
                              <m:oMath xmlns:m="http://schemas.openxmlformats.org/officeDocument/2006/math">
                                <m:r>
                                  <m:rPr>
                                    <m:sty m:val="p"/>
                                  </m:rPr>
                                  <a:rPr lang="en-US" sz="1900" i="1" smtClean="0">
                                    <a:latin typeface="Cambria Math" panose="02040503050406030204" pitchFamily="18" charset="0"/>
                                  </a:rPr>
                                  <m:t>SK</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Khoá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phiên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thoả</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thuận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giữa</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cảm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biến</a:t>
                          </a:r>
                          <a:r>
                            <a:rPr lang="en-US" sz="19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5806336"/>
                      </a:ext>
                    </a:extLst>
                  </a:tr>
                  <a:tr h="496023">
                    <a:tc>
                      <a:txBody>
                        <a:bodyPr/>
                        <a:lstStyle/>
                        <a:p>
                          <a:pPr algn="ctr"/>
                          <a14:m>
                            <m:oMathPara xmlns:m="http://schemas.openxmlformats.org/officeDocument/2006/math">
                              <m:oMathParaPr>
                                <m:jc m:val="centerGroup"/>
                              </m:oMathParaPr>
                              <m:oMath xmlns:m="http://schemas.openxmlformats.org/officeDocument/2006/math">
                                <m:r>
                                  <m:rPr>
                                    <m:sty m:val="p"/>
                                  </m:rPr>
                                  <a:rPr lang="en-US" sz="1900" i="1" smtClean="0">
                                    <a:latin typeface="Cambria Math" panose="02040503050406030204" pitchFamily="18" charset="0"/>
                                  </a:rPr>
                                  <m:t>T</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Dấu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gian</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4984823"/>
                      </a:ext>
                    </a:extLst>
                  </a:tr>
                </a:tbl>
              </a:graphicData>
            </a:graphic>
          </p:graphicFrame>
        </mc:Choice>
        <mc:Fallback xmlns="">
          <p:graphicFrame>
            <p:nvGraphicFramePr>
              <p:cNvPr id="5" name="Table 4">
                <a:extLst>
                  <a:ext uri="{FF2B5EF4-FFF2-40B4-BE49-F238E27FC236}">
                    <a16:creationId xmlns:a16="http://schemas.microsoft.com/office/drawing/2014/main" id="{E85ABD44-3357-2B4F-B4AB-3D43272C89B5}"/>
                  </a:ext>
                </a:extLst>
              </p:cNvPr>
              <p:cNvGraphicFramePr>
                <a:graphicFrameLocks noGrp="1"/>
              </p:cNvGraphicFramePr>
              <p:nvPr>
                <p:extLst>
                  <p:ext uri="{D42A27DB-BD31-4B8C-83A1-F6EECF244321}">
                    <p14:modId xmlns:p14="http://schemas.microsoft.com/office/powerpoint/2010/main" val="1654285140"/>
                  </p:ext>
                </p:extLst>
              </p:nvPr>
            </p:nvGraphicFramePr>
            <p:xfrm>
              <a:off x="1883664" y="1860440"/>
              <a:ext cx="6595872" cy="4142721"/>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496023">
                    <a:tc>
                      <a:txBody>
                        <a:bodyPr/>
                        <a:lstStyle/>
                        <a:p>
                          <a:endParaRPr lang="en-US"/>
                        </a:p>
                      </a:txBody>
                      <a:tcPr>
                        <a:blipFill>
                          <a:blip r:embed="rId2"/>
                          <a:stretch>
                            <a:fillRect l="-549" t="-105128" r="-186813" b="-638462"/>
                          </a:stretch>
                        </a:blipFill>
                      </a:tcPr>
                    </a:tc>
                    <a:tc>
                      <a:txBody>
                        <a:bodyPr/>
                        <a:lstStyle/>
                        <a:p>
                          <a:pPr algn="just"/>
                          <a:r>
                            <a:rPr lang="en-US" sz="1900" dirty="0" err="1">
                              <a:latin typeface="Times New Roman" panose="02020603050405020304" pitchFamily="18" charset="0"/>
                              <a:cs typeface="Times New Roman" panose="02020603050405020304" pitchFamily="18" charset="0"/>
                            </a:rPr>
                            <a:t>Khoá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mật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khẩu</a:t>
                          </a:r>
                          <a:r>
                            <a:rPr lang="en-US" sz="1900" dirty="0">
                              <a:latin typeface="Times New Roman" panose="02020603050405020304" pitchFamily="18" charset="0"/>
                              <a:cs typeface="Times New Roman" panose="02020603050405020304" pitchFamily="18" charset="0"/>
                            </a:rPr>
                            <a:t> an </a:t>
                          </a:r>
                          <a:r>
                            <a:rPr lang="en-US" sz="1900" dirty="0" err="1">
                              <a:latin typeface="Times New Roman" panose="02020603050405020304" pitchFamily="18" charset="0"/>
                              <a:cs typeface="Times New Roman" panose="02020603050405020304" pitchFamily="18" charset="0"/>
                            </a:rPr>
                            <a:t>toàn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chỉ</a:t>
                          </a:r>
                          <a:r>
                            <a:rPr lang="en-US" sz="1900" dirty="0">
                              <a:latin typeface="Times New Roman" panose="02020603050405020304" pitchFamily="18" charset="0"/>
                              <a:cs typeface="Times New Roman" panose="02020603050405020304" pitchFamily="18" charset="0"/>
                            </a:rPr>
                            <a:t> GW N </a:t>
                          </a:r>
                          <a:r>
                            <a:rPr lang="en-US" sz="1900" dirty="0" err="1">
                              <a:latin typeface="Times New Roman" panose="02020603050405020304" pitchFamily="18" charset="0"/>
                              <a:cs typeface="Times New Roman" panose="02020603050405020304" pitchFamily="18" charset="0"/>
                            </a:rPr>
                            <a:t>biết</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202496"/>
                      </a:ext>
                    </a:extLst>
                  </a:tr>
                  <a:tr h="496023">
                    <a:tc>
                      <a:txBody>
                        <a:bodyPr/>
                        <a:lstStyle/>
                        <a:p>
                          <a:endParaRPr lang="en-US"/>
                        </a:p>
                      </a:txBody>
                      <a:tcPr>
                        <a:blipFill>
                          <a:blip r:embed="rId2"/>
                          <a:stretch>
                            <a:fillRect l="-549" t="-205128" r="-186813" b="-538462"/>
                          </a:stretch>
                        </a:blipFill>
                      </a:tcPr>
                    </a:tc>
                    <a:tc>
                      <a:txBody>
                        <a:bodyPr/>
                        <a:lstStyle/>
                        <a:p>
                          <a:endParaRPr lang="en-US"/>
                        </a:p>
                      </a:txBody>
                      <a:tcPr>
                        <a:blipFill>
                          <a:blip r:embed="rId2"/>
                          <a:stretch>
                            <a:fillRect l="-54142" t="-205128" r="-592" b="-538462"/>
                          </a:stretch>
                        </a:blipFill>
                      </a:tcPr>
                    </a:tc>
                    <a:extLst>
                      <a:ext uri="{0D108BD9-81ED-4DB2-BD59-A6C34878D82A}">
                        <a16:rowId xmlns:a16="http://schemas.microsoft.com/office/drawing/2014/main" val="1146350324"/>
                      </a:ext>
                    </a:extLst>
                  </a:tr>
                  <a:tr h="496023">
                    <a:tc>
                      <a:txBody>
                        <a:bodyPr/>
                        <a:lstStyle/>
                        <a:p>
                          <a:endParaRPr lang="en-US"/>
                        </a:p>
                      </a:txBody>
                      <a:tcPr>
                        <a:blipFill>
                          <a:blip r:embed="rId2"/>
                          <a:stretch>
                            <a:fillRect l="-549" t="-297500" r="-186813" b="-425000"/>
                          </a:stretch>
                        </a:blipFill>
                      </a:tcPr>
                    </a:tc>
                    <a:tc>
                      <a:txBody>
                        <a:bodyPr/>
                        <a:lstStyle/>
                        <a:p>
                          <a:endParaRPr lang="en-US"/>
                        </a:p>
                      </a:txBody>
                      <a:tcPr>
                        <a:blipFill>
                          <a:blip r:embed="rId2"/>
                          <a:stretch>
                            <a:fillRect l="-54142" t="-297500" r="-592" b="-425000"/>
                          </a:stretch>
                        </a:blipFill>
                      </a:tcPr>
                    </a:tc>
                    <a:extLst>
                      <a:ext uri="{0D108BD9-81ED-4DB2-BD59-A6C34878D82A}">
                        <a16:rowId xmlns:a16="http://schemas.microsoft.com/office/drawing/2014/main" val="686653315"/>
                      </a:ext>
                    </a:extLst>
                  </a:tr>
                  <a:tr h="496023">
                    <a:tc>
                      <a:txBody>
                        <a:bodyPr/>
                        <a:lstStyle/>
                        <a:p>
                          <a:endParaRPr lang="en-US"/>
                        </a:p>
                      </a:txBody>
                      <a:tcPr>
                        <a:blipFill>
                          <a:blip r:embed="rId2"/>
                          <a:stretch>
                            <a:fillRect l="-549" t="-407692" r="-186813" b="-335897"/>
                          </a:stretch>
                        </a:blipFill>
                      </a:tcPr>
                    </a:tc>
                    <a:tc>
                      <a:txBody>
                        <a:bodyPr/>
                        <a:lstStyle/>
                        <a:p>
                          <a:endParaRPr lang="en-US"/>
                        </a:p>
                      </a:txBody>
                      <a:tcPr>
                        <a:blipFill>
                          <a:blip r:embed="rId2"/>
                          <a:stretch>
                            <a:fillRect l="-54142" t="-407692" r="-592" b="-335897"/>
                          </a:stretch>
                        </a:blipFill>
                      </a:tcPr>
                    </a:tc>
                    <a:extLst>
                      <a:ext uri="{0D108BD9-81ED-4DB2-BD59-A6C34878D82A}">
                        <a16:rowId xmlns:a16="http://schemas.microsoft.com/office/drawing/2014/main" val="1610363120"/>
                      </a:ext>
                    </a:extLst>
                  </a:tr>
                  <a:tr h="496023">
                    <a:tc>
                      <a:txBody>
                        <a:bodyPr/>
                        <a:lstStyle/>
                        <a:p>
                          <a:endParaRPr lang="en-US"/>
                        </a:p>
                      </a:txBody>
                      <a:tcPr>
                        <a:blipFill>
                          <a:blip r:embed="rId2"/>
                          <a:stretch>
                            <a:fillRect l="-549" t="-507692" r="-186813" b="-235897"/>
                          </a:stretch>
                        </a:blipFill>
                      </a:tcPr>
                    </a:tc>
                    <a:tc>
                      <a:txBody>
                        <a:bodyPr/>
                        <a:lstStyle/>
                        <a:p>
                          <a:endParaRPr lang="en-US"/>
                        </a:p>
                      </a:txBody>
                      <a:tcPr>
                        <a:blipFill>
                          <a:blip r:embed="rId2"/>
                          <a:stretch>
                            <a:fillRect l="-54142" t="-507692" r="-592" b="-235897"/>
                          </a:stretch>
                        </a:blipFill>
                      </a:tcPr>
                    </a:tc>
                    <a:extLst>
                      <a:ext uri="{0D108BD9-81ED-4DB2-BD59-A6C34878D82A}">
                        <a16:rowId xmlns:a16="http://schemas.microsoft.com/office/drawing/2014/main" val="2910715913"/>
                      </a:ext>
                    </a:extLst>
                  </a:tr>
                  <a:tr h="670560">
                    <a:tc>
                      <a:txBody>
                        <a:bodyPr/>
                        <a:lstStyle/>
                        <a:p>
                          <a:endParaRPr lang="en-US"/>
                        </a:p>
                      </a:txBody>
                      <a:tcPr>
                        <a:blipFill>
                          <a:blip r:embed="rId2"/>
                          <a:stretch>
                            <a:fillRect l="-549" t="-447170" r="-186813" b="-73585"/>
                          </a:stretch>
                        </a:blipFill>
                      </a:tcPr>
                    </a:tc>
                    <a:tc>
                      <a:txBody>
                        <a:bodyPr/>
                        <a:lstStyle/>
                        <a:p>
                          <a:pPr algn="just"/>
                          <a:r>
                            <a:rPr lang="en-US" sz="1900" dirty="0" err="1">
                              <a:latin typeface="Times New Roman" panose="02020603050405020304" pitchFamily="18" charset="0"/>
                              <a:cs typeface="Times New Roman" panose="02020603050405020304" pitchFamily="18" charset="0"/>
                            </a:rPr>
                            <a:t>Khoá</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phiên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thoả</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thuận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giữa</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người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dùng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và</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nút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cảm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biến</a:t>
                          </a:r>
                          <a:r>
                            <a:rPr lang="en-US" sz="19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695806336"/>
                      </a:ext>
                    </a:extLst>
                  </a:tr>
                  <a:tr h="496023">
                    <a:tc>
                      <a:txBody>
                        <a:bodyPr/>
                        <a:lstStyle/>
                        <a:p>
                          <a:endParaRPr lang="en-US"/>
                        </a:p>
                      </a:txBody>
                      <a:tcPr>
                        <a:blipFill>
                          <a:blip r:embed="rId2"/>
                          <a:stretch>
                            <a:fillRect l="-549" t="-743590" r="-186813"/>
                          </a:stretch>
                        </a:blipFill>
                      </a:tcPr>
                    </a:tc>
                    <a:tc>
                      <a:txBody>
                        <a:bodyPr/>
                        <a:lstStyle/>
                        <a:p>
                          <a:pPr algn="just"/>
                          <a:r>
                            <a:rPr lang="en-US" sz="1900" dirty="0" err="1">
                              <a:latin typeface="Times New Roman" panose="02020603050405020304" pitchFamily="18" charset="0"/>
                              <a:cs typeface="Times New Roman" panose="02020603050405020304" pitchFamily="18" charset="0"/>
                            </a:rPr>
                            <a:t>Dấu</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gian</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4984823"/>
                      </a:ext>
                    </a:extLst>
                  </a:tr>
                </a:tbl>
              </a:graphicData>
            </a:graphic>
          </p:graphicFrame>
        </mc:Fallback>
      </mc:AlternateContent>
    </p:spTree>
    <p:extLst>
      <p:ext uri="{BB962C8B-B14F-4D97-AF65-F5344CB8AC3E}">
        <p14:creationId xmlns:p14="http://schemas.microsoft.com/office/powerpoint/2010/main" val="111430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1B68-1EC9-8846-B953-973D244A7B16}"/>
              </a:ext>
            </a:extLst>
          </p:cNvPr>
          <p:cNvSpPr>
            <a:spLocks noGrp="1"/>
          </p:cNvSpPr>
          <p:nvPr>
            <p:ph type="title"/>
          </p:nvPr>
        </p:nvSpPr>
        <p:spPr/>
        <p:txBody>
          <a:bodyPr/>
          <a:lstStyle/>
          <a:p>
            <a:r>
              <a:rPr lang="en-US" dirty="0"/>
              <a:t>MÔ HÌNH CỦA TAI</a:t>
            </a:r>
          </a:p>
        </p:txBody>
      </p:sp>
      <p:sp>
        <p:nvSpPr>
          <p:cNvPr id="4" name="Slide Number Placeholder 3">
            <a:extLst>
              <a:ext uri="{FF2B5EF4-FFF2-40B4-BE49-F238E27FC236}">
                <a16:creationId xmlns:a16="http://schemas.microsoft.com/office/drawing/2014/main" id="{A615CEF8-3F75-B946-98A5-23AEE9B46E60}"/>
              </a:ext>
            </a:extLst>
          </p:cNvPr>
          <p:cNvSpPr>
            <a:spLocks noGrp="1"/>
          </p:cNvSpPr>
          <p:nvPr>
            <p:ph type="sldNum" sz="quarter" idx="12"/>
          </p:nvPr>
        </p:nvSpPr>
        <p:spPr/>
        <p:txBody>
          <a:bodyPr/>
          <a:lstStyle/>
          <a:p>
            <a:fld id="{20B7F220-0825-4B9B-9156-FF79F33775FE}" type="slidenum">
              <a:rPr lang="vi-VN" smtClean="0"/>
              <a:t>12</a:t>
            </a:fld>
            <a:endParaRPr lang="vi-VN"/>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1C6CD45-F6AB-AE46-92F1-CC39ACC70B63}"/>
                  </a:ext>
                </a:extLst>
              </p:cNvPr>
              <p:cNvGraphicFramePr>
                <a:graphicFrameLocks noGrp="1"/>
              </p:cNvGraphicFramePr>
              <p:nvPr>
                <p:extLst>
                  <p:ext uri="{D42A27DB-BD31-4B8C-83A1-F6EECF244321}">
                    <p14:modId xmlns:p14="http://schemas.microsoft.com/office/powerpoint/2010/main" val="1405446147"/>
                  </p:ext>
                </p:extLst>
              </p:nvPr>
            </p:nvGraphicFramePr>
            <p:xfrm>
              <a:off x="1883664" y="1860440"/>
              <a:ext cx="6595872" cy="2654652"/>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496023">
                    <a:tc>
                      <a:txBody>
                        <a:bodyPr/>
                        <a:lstStyle/>
                        <a:p>
                          <a:pPr algn="ctr"/>
                          <a14:m>
                            <m:oMathPara xmlns:m="http://schemas.openxmlformats.org/officeDocument/2006/math">
                              <m:oMathParaPr>
                                <m:jc m:val="centerGroup"/>
                              </m:oMathParaPr>
                              <m:oMath xmlns:m="http://schemas.openxmlformats.org/officeDocument/2006/math">
                                <m:r>
                                  <a:rPr lang="en-US" sz="1900" i="1" smtClean="0">
                                    <a:latin typeface="Cambria Math" panose="02040503050406030204" pitchFamily="18" charset="0"/>
                                    <a:ea typeface="Cambria Math" panose="02040503050406030204" pitchFamily="18" charset="0"/>
                                  </a:rPr>
                                  <m:t>△</m:t>
                                </m:r>
                                <m:r>
                                  <m:rPr>
                                    <m:sty m:val="p"/>
                                  </m:rPr>
                                  <a:rPr lang="en-US" sz="1900" i="1" smtClean="0">
                                    <a:latin typeface="Cambria Math" panose="02040503050406030204" pitchFamily="18" charset="0"/>
                                    <a:ea typeface="Cambria Math" panose="02040503050406030204" pitchFamily="18" charset="0"/>
                                  </a:rPr>
                                  <m:t>T</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Khoảng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gian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trễ</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cho</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của</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vận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chuyển</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202496"/>
                      </a:ext>
                    </a:extLst>
                  </a:tr>
                  <a:tr h="496023">
                    <a:tc>
                      <a:txBody>
                        <a:bodyPr/>
                        <a:lstStyle/>
                        <a:p>
                          <a:pPr algn="ctr"/>
                          <a14:m>
                            <m:oMathPara xmlns:m="http://schemas.openxmlformats.org/officeDocument/2006/math">
                              <m:oMathParaPr>
                                <m:jc m:val="center"/>
                              </m:oMathParaPr>
                              <m:oMath xmlns:m="http://schemas.openxmlformats.org/officeDocument/2006/math">
                                <m:r>
                                  <m:rPr>
                                    <m:sty m:val="p"/>
                                  </m:rPr>
                                  <a:rPr lang="en-US" sz="1900" b="0" i="1" smtClean="0">
                                    <a:latin typeface="Cambria Math" panose="02040503050406030204" pitchFamily="18" charset="0"/>
                                    <a:cs typeface="Times New Roman" panose="02020603050405020304" pitchFamily="18" charset="0"/>
                                  </a:rPr>
                                  <m:t>h</m:t>
                                </m:r>
                                <m:r>
                                  <a:rPr lang="vi-VN" sz="1900" b="0" i="1" smtClean="0">
                                    <a:latin typeface="Cambria Math" panose="02040503050406030204" pitchFamily="18" charset="0"/>
                                    <a:cs typeface="Times New Roman" panose="02020603050405020304" pitchFamily="18" charset="0"/>
                                  </a:rPr>
                                  <m:t> (.)</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Hàm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băm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mã</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một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chiều</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6350324"/>
                      </a:ext>
                    </a:extLst>
                  </a:tr>
                  <a:tr h="496023">
                    <a:tc>
                      <a:txBody>
                        <a:bodyPr/>
                        <a:lstStyle/>
                        <a:p>
                          <a:pPr algn="ctr"/>
                          <a14:m>
                            <m:oMathPara xmlns:m="http://schemas.openxmlformats.org/officeDocument/2006/math">
                              <m:oMathParaPr>
                                <m:jc m:val="centerGroup"/>
                              </m:oMathParaPr>
                              <m:oMath xmlns:m="http://schemas.openxmlformats.org/officeDocument/2006/math">
                                <m:r>
                                  <a:rPr lang="vi-VN" sz="1900" i="1" smtClean="0">
                                    <a:latin typeface="Cambria Math" panose="02040503050406030204" pitchFamily="18" charset="0"/>
                                  </a:rPr>
                                  <m:t>|</m:t>
                                </m:r>
                                <m:r>
                                  <a:rPr lang="vi-VN" sz="1900" b="0" i="1" smtClean="0">
                                    <a:latin typeface="Cambria Math" panose="02040503050406030204" pitchFamily="18" charset="0"/>
                                  </a:rPr>
                                  <m:t>|</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nối</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6653315"/>
                      </a:ext>
                    </a:extLst>
                  </a:tr>
                  <a:tr h="496023">
                    <a:tc>
                      <a:txBody>
                        <a:bodyPr/>
                        <a:lstStyle/>
                        <a:p>
                          <a:pPr algn="ctr"/>
                          <a14:m>
                            <m:oMathPara xmlns:m="http://schemas.openxmlformats.org/officeDocument/2006/math">
                              <m:oMathParaPr>
                                <m:jc m:val="centerGroup"/>
                              </m:oMathParaPr>
                              <m:oMath xmlns:m="http://schemas.openxmlformats.org/officeDocument/2006/math">
                                <m:r>
                                  <a:rPr lang="vi-VN" sz="1900" i="1" dirty="0" smtClean="0">
                                    <a:latin typeface="Cambria Math" panose="02040503050406030204" pitchFamily="18" charset="0"/>
                                    <a:ea typeface="Cambria Math" panose="02040503050406030204" pitchFamily="18" charset="0"/>
                                  </a:rPr>
                                  <m:t>⨁</m:t>
                                </m:r>
                              </m:oMath>
                            </m:oMathPara>
                          </a14:m>
                          <a:endParaRPr lang="en-US" sz="1900" dirty="0">
                            <a:latin typeface="Times New Roman" panose="02020603050405020304" pitchFamily="18" charset="0"/>
                            <a:cs typeface="Times New Roman" panose="02020603050405020304" pitchFamily="18" charset="0"/>
                          </a:endParaRPr>
                        </a:p>
                      </a:txBody>
                      <a:tcPr/>
                    </a:tc>
                    <a:tc>
                      <a:txBody>
                        <a:bodyPr/>
                        <a:lstStyle/>
                        <a:p>
                          <a:pPr algn="just"/>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toán</a:t>
                          </a:r>
                          <a:r>
                            <a:rPr lang="en-US" sz="1900" dirty="0">
                              <a:latin typeface="Times New Roman" panose="02020603050405020304" pitchFamily="18" charset="0"/>
                              <a:cs typeface="Times New Roman" panose="02020603050405020304" pitchFamily="18" charset="0"/>
                            </a:rPr>
                            <a:t> XOR</a:t>
                          </a:r>
                        </a:p>
                      </a:txBody>
                      <a:tcPr/>
                    </a:tc>
                    <a:extLst>
                      <a:ext uri="{0D108BD9-81ED-4DB2-BD59-A6C34878D82A}">
                        <a16:rowId xmlns:a16="http://schemas.microsoft.com/office/drawing/2014/main" val="1610363120"/>
                      </a:ext>
                    </a:extLst>
                  </a:tr>
                </a:tbl>
              </a:graphicData>
            </a:graphic>
          </p:graphicFrame>
        </mc:Choice>
        <mc:Fallback xmlns="">
          <p:graphicFrame>
            <p:nvGraphicFramePr>
              <p:cNvPr id="5" name="Table 4">
                <a:extLst>
                  <a:ext uri="{FF2B5EF4-FFF2-40B4-BE49-F238E27FC236}">
                    <a16:creationId xmlns:a16="http://schemas.microsoft.com/office/drawing/2014/main" id="{41C6CD45-F6AB-AE46-92F1-CC39ACC70B63}"/>
                  </a:ext>
                </a:extLst>
              </p:cNvPr>
              <p:cNvGraphicFramePr>
                <a:graphicFrameLocks noGrp="1"/>
              </p:cNvGraphicFramePr>
              <p:nvPr>
                <p:extLst>
                  <p:ext uri="{D42A27DB-BD31-4B8C-83A1-F6EECF244321}">
                    <p14:modId xmlns:p14="http://schemas.microsoft.com/office/powerpoint/2010/main" val="1405446147"/>
                  </p:ext>
                </p:extLst>
              </p:nvPr>
            </p:nvGraphicFramePr>
            <p:xfrm>
              <a:off x="1883664" y="1860440"/>
              <a:ext cx="6595872" cy="2654652"/>
            </p:xfrm>
            <a:graphic>
              <a:graphicData uri="http://schemas.openxmlformats.org/drawingml/2006/table">
                <a:tbl>
                  <a:tblPr firstRow="1" bandRow="1">
                    <a:tableStyleId>{5C22544A-7EE6-4342-B048-85BDC9FD1C3A}</a:tableStyleId>
                  </a:tblPr>
                  <a:tblGrid>
                    <a:gridCol w="2307301">
                      <a:extLst>
                        <a:ext uri="{9D8B030D-6E8A-4147-A177-3AD203B41FA5}">
                          <a16:colId xmlns:a16="http://schemas.microsoft.com/office/drawing/2014/main" val="3031611830"/>
                        </a:ext>
                      </a:extLst>
                    </a:gridCol>
                    <a:gridCol w="4288571">
                      <a:extLst>
                        <a:ext uri="{9D8B030D-6E8A-4147-A177-3AD203B41FA5}">
                          <a16:colId xmlns:a16="http://schemas.microsoft.com/office/drawing/2014/main" val="1011806608"/>
                        </a:ext>
                      </a:extLst>
                    </a:gridCol>
                  </a:tblGrid>
                  <a:tr h="496023">
                    <a:tc>
                      <a:txBody>
                        <a:bodyPr/>
                        <a:lstStyle/>
                        <a:p>
                          <a:pPr algn="ctr"/>
                          <a:r>
                            <a:rPr lang="en-US" sz="2000" dirty="0" err="1">
                              <a:latin typeface="Times New Roman" panose="02020603050405020304" pitchFamily="18" charset="0"/>
                              <a:cs typeface="Times New Roman" panose="02020603050405020304" pitchFamily="18" charset="0"/>
                            </a:rPr>
                            <a:t>Ký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5785061"/>
                      </a:ext>
                    </a:extLst>
                  </a:tr>
                  <a:tr h="670560">
                    <a:tc>
                      <a:txBody>
                        <a:bodyPr/>
                        <a:lstStyle/>
                        <a:p>
                          <a:endParaRPr lang="en-US"/>
                        </a:p>
                      </a:txBody>
                      <a:tcPr>
                        <a:blipFill>
                          <a:blip r:embed="rId3"/>
                          <a:stretch>
                            <a:fillRect l="-549" t="-77358" r="-186813" b="-222642"/>
                          </a:stretch>
                        </a:blipFill>
                      </a:tcPr>
                    </a:tc>
                    <a:tc>
                      <a:txBody>
                        <a:bodyPr/>
                        <a:lstStyle/>
                        <a:p>
                          <a:pPr algn="just"/>
                          <a:r>
                            <a:rPr lang="en-US" sz="1900" dirty="0" err="1">
                              <a:latin typeface="Times New Roman" panose="02020603050405020304" pitchFamily="18" charset="0"/>
                              <a:cs typeface="Times New Roman" panose="02020603050405020304" pitchFamily="18" charset="0"/>
                            </a:rPr>
                            <a:t>Khoảng</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thời</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gian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trễ</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cho</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của</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vận</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chuyển</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01202496"/>
                      </a:ext>
                    </a:extLst>
                  </a:tr>
                  <a:tr h="496023">
                    <a:tc>
                      <a:txBody>
                        <a:bodyPr/>
                        <a:lstStyle/>
                        <a:p>
                          <a:endParaRPr lang="en-US"/>
                        </a:p>
                      </a:txBody>
                      <a:tcPr>
                        <a:blipFill>
                          <a:blip r:embed="rId3"/>
                          <a:stretch>
                            <a:fillRect l="-549" t="-235000" r="-186813" b="-195000"/>
                          </a:stretch>
                        </a:blipFill>
                      </a:tcPr>
                    </a:tc>
                    <a:tc>
                      <a:txBody>
                        <a:bodyPr/>
                        <a:lstStyle/>
                        <a:p>
                          <a:pPr algn="just"/>
                          <a:r>
                            <a:rPr lang="en-US" sz="1900" dirty="0" err="1">
                              <a:latin typeface="Times New Roman" panose="02020603050405020304" pitchFamily="18" charset="0"/>
                              <a:cs typeface="Times New Roman" panose="02020603050405020304" pitchFamily="18" charset="0"/>
                            </a:rPr>
                            <a:t>Hàm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băm</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mã</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một</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chiều</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46350324"/>
                      </a:ext>
                    </a:extLst>
                  </a:tr>
                  <a:tr h="496023">
                    <a:tc>
                      <a:txBody>
                        <a:bodyPr/>
                        <a:lstStyle/>
                        <a:p>
                          <a:endParaRPr lang="en-US"/>
                        </a:p>
                      </a:txBody>
                      <a:tcPr>
                        <a:blipFill>
                          <a:blip r:embed="rId3"/>
                          <a:stretch>
                            <a:fillRect l="-549" t="-343590" r="-186813" b="-100000"/>
                          </a:stretch>
                        </a:blipFill>
                      </a:tcPr>
                    </a:tc>
                    <a:tc>
                      <a:txBody>
                        <a:bodyPr/>
                        <a:lstStyle/>
                        <a:p>
                          <a:pPr algn="just"/>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nối</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6653315"/>
                      </a:ext>
                    </a:extLst>
                  </a:tr>
                  <a:tr h="496023">
                    <a:tc>
                      <a:txBody>
                        <a:bodyPr/>
                        <a:lstStyle/>
                        <a:p>
                          <a:endParaRPr lang="en-US"/>
                        </a:p>
                      </a:txBody>
                      <a:tcPr>
                        <a:blipFill>
                          <a:blip r:embed="rId3"/>
                          <a:stretch>
                            <a:fillRect l="-549" t="-443590" r="-186813"/>
                          </a:stretch>
                        </a:blipFill>
                      </a:tcPr>
                    </a:tc>
                    <a:tc>
                      <a:txBody>
                        <a:bodyPr/>
                        <a:lstStyle/>
                        <a:p>
                          <a:pPr algn="just"/>
                          <a:r>
                            <a:rPr lang="en-US" sz="1900" dirty="0" err="1">
                              <a:latin typeface="Times New Roman" panose="02020603050405020304" pitchFamily="18" charset="0"/>
                              <a:cs typeface="Times New Roman" panose="02020603050405020304" pitchFamily="18" charset="0"/>
                            </a:rPr>
                            <a:t>Phép</a:t>
                          </a:r>
                          <a:r>
                            <a:rPr lang="en-US" sz="1900" dirty="0">
                              <a:latin typeface="Times New Roman" panose="02020603050405020304" pitchFamily="18" charset="0"/>
                              <a:cs typeface="Times New Roman" panose="02020603050405020304" pitchFamily="18" charset="0"/>
                            </a:rPr>
                            <a:t> </a:t>
                          </a:r>
                          <a:r>
                            <a:rPr lang="en-US" sz="1900" dirty="0" err="1">
                              <a:latin typeface="Times New Roman" panose="02020603050405020304" pitchFamily="18" charset="0"/>
                              <a:cs typeface="Times New Roman" panose="02020603050405020304" pitchFamily="18" charset="0"/>
                            </a:rPr>
                            <a:t>toán</a:t>
                          </a:r>
                          <a:r>
                            <a:rPr lang="en-US" sz="1900" dirty="0">
                              <a:latin typeface="Times New Roman" panose="02020603050405020304" pitchFamily="18" charset="0"/>
                              <a:cs typeface="Times New Roman" panose="02020603050405020304" pitchFamily="18" charset="0"/>
                            </a:rPr>
                            <a:t> XOR</a:t>
                          </a:r>
                        </a:p>
                      </a:txBody>
                      <a:tcPr/>
                    </a:tc>
                    <a:extLst>
                      <a:ext uri="{0D108BD9-81ED-4DB2-BD59-A6C34878D82A}">
                        <a16:rowId xmlns:a16="http://schemas.microsoft.com/office/drawing/2014/main" val="1610363120"/>
                      </a:ext>
                    </a:extLst>
                  </a:tr>
                </a:tbl>
              </a:graphicData>
            </a:graphic>
          </p:graphicFrame>
        </mc:Fallback>
      </mc:AlternateContent>
    </p:spTree>
    <p:extLst>
      <p:ext uri="{BB962C8B-B14F-4D97-AF65-F5344CB8AC3E}">
        <p14:creationId xmlns:p14="http://schemas.microsoft.com/office/powerpoint/2010/main" val="1329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B49B-1C3A-8049-9D1F-83AB7F99D19C}"/>
              </a:ext>
            </a:extLst>
          </p:cNvPr>
          <p:cNvSpPr>
            <a:spLocks noGrp="1"/>
          </p:cNvSpPr>
          <p:nvPr>
            <p:ph type="title"/>
          </p:nvPr>
        </p:nvSpPr>
        <p:spPr/>
        <p:txBody>
          <a:bodyPr/>
          <a:lstStyle/>
          <a:p>
            <a:r>
              <a:rPr lang="en-US" dirty="0"/>
              <a:t>TIỀN TRIỂN KHAI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CB485A-28EF-DE4B-B471-1F754CC32478}"/>
                  </a:ext>
                </a:extLst>
              </p:cNvPr>
              <p:cNvSpPr>
                <a:spLocks noGrp="1"/>
              </p:cNvSpPr>
              <p:nvPr>
                <p:ph idx="1"/>
              </p:nvPr>
            </p:nvSpPr>
            <p:spPr/>
            <p:txBody>
              <a:bodyPr/>
              <a:lstStyle/>
              <a:p>
                <a:pPr lvl="1" algn="just"/>
                <a:r>
                  <a:rPr lang="en-US" dirty="0"/>
                  <a:t>Nhà </a:t>
                </a:r>
                <a:r>
                  <a:rPr lang="en-US" dirty="0" err="1"/>
                  <a:t>quản</a:t>
                </a:r>
                <a:r>
                  <a:rPr lang="vi-VN" dirty="0"/>
                  <a:t> trị mạng xác định trước một cặp mã định danh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oMath>
                </a14:m>
                <a:r>
                  <a:rPr lang="vi-VN" dirty="0"/>
                  <a:t> và mật khẩu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vi-VN" dirty="0"/>
                  <a:t> cho mỗi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r>
                      <a:rPr lang="vi-VN" b="0" i="0" smtClean="0">
                        <a:latin typeface="Cambria Math" panose="02040503050406030204" pitchFamily="18" charset="0"/>
                      </a:rPr>
                      <m:t>.</m:t>
                    </m:r>
                  </m:oMath>
                </a14:m>
                <a:br>
                  <a:rPr lang="vi-VN" b="0" i="0" dirty="0">
                    <a:latin typeface="Cambria Math" panose="02040503050406030204" pitchFamily="18" charset="0"/>
                  </a:rPr>
                </a:br>
                <a14:m>
                  <m:oMath xmlns:m="http://schemas.openxmlformats.org/officeDocument/2006/math">
                    <m:r>
                      <a:rPr lang="vi-VN" b="0" i="0" smtClean="0">
                        <a:latin typeface="Cambria Math" panose="02040503050406030204" pitchFamily="18" charset="0"/>
                      </a:rPr>
                      <m:t>(</m:t>
                    </m:r>
                    <m:r>
                      <a:rPr lang="vi-VN" i="1">
                        <a:latin typeface="Cambria Math" panose="02040503050406030204" pitchFamily="18" charset="0"/>
                      </a:rPr>
                      <m:t>1≤ </m:t>
                    </m:r>
                    <m:r>
                      <a:rPr lang="vi-VN" i="1">
                        <a:latin typeface="Cambria Math" panose="02040503050406030204" pitchFamily="18" charset="0"/>
                      </a:rPr>
                      <m:t>𝑗</m:t>
                    </m:r>
                    <m:r>
                      <a:rPr lang="vi-VN" i="1">
                        <a:latin typeface="Cambria Math" panose="02040503050406030204" pitchFamily="18" charset="0"/>
                      </a:rPr>
                      <m:t>≤ </m:t>
                    </m:r>
                    <m:r>
                      <a:rPr lang="vi-VN" i="1">
                        <a:latin typeface="Cambria Math" panose="02040503050406030204" pitchFamily="18" charset="0"/>
                      </a:rPr>
                      <m:t>𝑚</m:t>
                    </m:r>
                  </m:oMath>
                </a14:m>
                <a:r>
                  <a:rPr lang="vi-VN" dirty="0"/>
                  <a:t> và m là số nút cảm biến trong WSN)</a:t>
                </a:r>
              </a:p>
              <a:p>
                <a:pPr lvl="1" algn="just"/>
                <a:endParaRPr lang="vi-VN" i="1" dirty="0"/>
              </a:p>
              <a:p>
                <a:pPr lvl="1" algn="just"/>
                <a:r>
                  <a:rPr lang="en-US" dirty="0" err="1"/>
                  <a:t>Mật</a:t>
                </a:r>
                <a:r>
                  <a:rPr lang="en-US" dirty="0"/>
                  <a:t> </a:t>
                </a:r>
                <a:r>
                  <a:rPr lang="en-US" dirty="0" err="1"/>
                  <a:t>khẩu</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vi-VN" dirty="0"/>
                  <a:t> được tạo ngẫu nhiên và lưu trong bộ nhớ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a:t>
                </a:r>
              </a:p>
              <a:p>
                <a:pPr lvl="1" algn="just"/>
                <a:endParaRPr lang="vi-VN" dirty="0"/>
              </a:p>
              <a:p>
                <a:pPr lvl="1" algn="just"/>
                <a:r>
                  <a:rPr lang="vi-VN" dirty="0"/>
                  <a:t>Quản trị viên xác định trước hai khóa mật khẩu an toàn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𝐺𝑊𝑀</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vi-VN" dirty="0"/>
                  <a:t>, chỉ GW N biết và lưu trong bộ nhớ. </a:t>
                </a:r>
              </a:p>
              <a:p>
                <a:pPr lvl="1" algn="just"/>
                <a:endParaRPr lang="vi-VN" dirty="0"/>
              </a:p>
              <a:p>
                <a:pPr lvl="1" algn="just"/>
                <a:r>
                  <a:rPr lang="vi-VN" dirty="0"/>
                  <a:t>Ngoài ra, GW N lưu trữ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vi-VN" dirty="0"/>
                  <a:t> cho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FDCB485A-28EF-DE4B-B471-1F754CC32478}"/>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5621F8-29D3-484F-BB3E-227BED3FD24A}"/>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328160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D9B9-8BB4-9D48-8C63-8E8611DA3557}"/>
              </a:ext>
            </a:extLst>
          </p:cNvPr>
          <p:cNvSpPr>
            <a:spLocks noGrp="1"/>
          </p:cNvSpPr>
          <p:nvPr>
            <p:ph type="title"/>
          </p:nvPr>
        </p:nvSpPr>
        <p:spPr/>
        <p:txBody>
          <a:bodyPr/>
          <a:lstStyle/>
          <a:p>
            <a:r>
              <a:rPr lang="en-US" dirty="0"/>
              <a:t>ĐĂNG KÝ NGƯỜI DÙNG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49AFE0-DE4B-3742-BC2B-4E76B70EC6B9}"/>
                  </a:ext>
                </a:extLst>
              </p:cNvPr>
              <p:cNvSpPr>
                <a:spLocks noGrp="1"/>
              </p:cNvSpPr>
              <p:nvPr>
                <p:ph idx="1"/>
              </p:nvPr>
            </p:nvSpPr>
            <p:spPr/>
            <p:txBody>
              <a:bodyPr/>
              <a:lstStyle/>
              <a:p>
                <a:pPr lvl="1" algn="just"/>
                <a:r>
                  <a:rPr lang="en-US" dirty="0"/>
                  <a:t>Theo </a:t>
                </a:r>
                <a:r>
                  <a:rPr lang="en-US" dirty="0" err="1"/>
                  <a:t>yêu</a:t>
                </a:r>
                <a:r>
                  <a:rPr lang="en-US" dirty="0"/>
                  <a:t> </a:t>
                </a:r>
                <a:r>
                  <a:rPr lang="en-US" dirty="0" err="1"/>
                  <a:t>cầu</a:t>
                </a:r>
                <a:r>
                  <a:rPr lang="en-US" dirty="0"/>
                  <a:t>, </a:t>
                </a:r>
                <a:r>
                  <a:rPr lang="en-US" dirty="0" err="1"/>
                  <a:t>người</a:t>
                </a:r>
                <a:r>
                  <a:rPr lang="en-US" dirty="0"/>
                  <a:t> dung </a:t>
                </a:r>
                <a:r>
                  <a:rPr lang="en-US" dirty="0" err="1"/>
                  <a:t>bắt</a:t>
                </a:r>
                <a:r>
                  <a:rPr lang="en-US" dirty="0"/>
                  <a:t> </a:t>
                </a:r>
                <a:r>
                  <a:rPr lang="en-US" dirty="0" err="1"/>
                  <a:t>đầu</a:t>
                </a:r>
                <a:r>
                  <a:rPr lang="en-US" dirty="0"/>
                  <a:t> </a:t>
                </a:r>
                <a:r>
                  <a:rPr lang="en-US" dirty="0" err="1"/>
                  <a:t>giai</a:t>
                </a:r>
                <a:r>
                  <a:rPr lang="en-US" dirty="0"/>
                  <a:t> </a:t>
                </a:r>
                <a:r>
                  <a:rPr lang="en-US" dirty="0" err="1"/>
                  <a:t>đoạn</a:t>
                </a:r>
                <a:r>
                  <a:rPr lang="en-US" dirty="0"/>
                  <a:t> </a:t>
                </a:r>
                <a:r>
                  <a:rPr lang="en-US" dirty="0" err="1"/>
                  <a:t>đăng</a:t>
                </a:r>
                <a:r>
                  <a:rPr lang="en-US" dirty="0"/>
                  <a:t> </a:t>
                </a:r>
                <a:r>
                  <a:rPr lang="en-US" dirty="0" err="1"/>
                  <a:t>ký</a:t>
                </a:r>
                <a:r>
                  <a:rPr lang="en-US" dirty="0"/>
                  <a:t>, </a:t>
                </a:r>
                <a:r>
                  <a:rPr lang="en-US" dirty="0" err="1"/>
                  <a:t>sau</a:t>
                </a:r>
                <a:r>
                  <a:rPr lang="en-US" dirty="0"/>
                  <a:t> </a:t>
                </a:r>
                <a:r>
                  <a:rPr lang="en-US" dirty="0" err="1"/>
                  <a:t>đó</a:t>
                </a:r>
                <a:r>
                  <a:rPr lang="en-US" dirty="0"/>
                  <a:t> </a:t>
                </a:r>
                <a:r>
                  <a:rPr lang="en-US" dirty="0" err="1"/>
                  <a:t>họ</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bất</a:t>
                </a:r>
                <a:r>
                  <a:rPr lang="en-US" dirty="0"/>
                  <a:t> </a:t>
                </a:r>
                <a:r>
                  <a:rPr lang="en-US" dirty="0" err="1"/>
                  <a:t>kỳ</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nào</a:t>
                </a:r>
                <a:r>
                  <a:rPr lang="en-US" dirty="0"/>
                  <a:t>.</a:t>
                </a:r>
              </a:p>
              <a:p>
                <a:pPr lvl="1" algn="just"/>
                <a:endParaRPr lang="en-US" dirty="0"/>
              </a:p>
              <a:p>
                <a:pPr lvl="1" algn="just"/>
                <a:r>
                  <a:rPr lang="en-US" dirty="0" err="1"/>
                  <a:t>Người</a:t>
                </a:r>
                <a:r>
                  <a:rPr lang="vi-VN" dirty="0"/>
                  <a:t> dùng chọn danh tính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r>
                  <a:rPr lang="vi-VN" dirty="0"/>
                  <a:t> và mật khẩu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oMath>
                </a14:m>
                <a:r>
                  <a:rPr lang="vi-VN" dirty="0"/>
                  <a:t> và gửi yêu cầu đăng ký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r>
                      <a:rPr lang="en-US" i="1">
                        <a:latin typeface="Cambria Math" panose="02040503050406030204" pitchFamily="18" charset="0"/>
                      </a:rPr>
                      <m:t>⟩</m:t>
                    </m:r>
                  </m:oMath>
                </a14:m>
                <a:r>
                  <a:rPr lang="vi-VN" dirty="0"/>
                  <a:t> đến GW N thông qua một kênh bảo mật.</a:t>
                </a:r>
              </a:p>
              <a:p>
                <a:pPr lvl="1" algn="just"/>
                <a:endParaRPr lang="vi-VN" dirty="0"/>
              </a:p>
              <a:p>
                <a:pPr lvl="1" algn="just"/>
                <a:r>
                  <a:rPr lang="en-US" dirty="0"/>
                  <a:t>GW N </a:t>
                </a:r>
                <a:r>
                  <a:rPr lang="en-US" dirty="0" err="1"/>
                  <a:t>chọn</a:t>
                </a:r>
                <a:r>
                  <a:rPr lang="en-US" dirty="0"/>
                  <a:t> </a:t>
                </a:r>
                <a:r>
                  <a:rPr lang="en-US" dirty="0" err="1"/>
                  <a:t>ngẫu</a:t>
                </a:r>
                <a:r>
                  <a:rPr lang="en-US" dirty="0"/>
                  <a:t> </a:t>
                </a:r>
                <a:r>
                  <a:rPr lang="en-US" dirty="0" err="1"/>
                  <a:t>nhiên</a:t>
                </a:r>
                <a:r>
                  <a:rPr lang="en-US" dirty="0"/>
                  <a:t> </a:t>
                </a:r>
                <a:r>
                  <a:rPr lang="en-US" dirty="0" err="1"/>
                  <a:t>một</a:t>
                </a:r>
                <a:r>
                  <a:rPr lang="en-US" dirty="0"/>
                  <a:t> </a:t>
                </a:r>
                <a:r>
                  <a:rPr lang="en-US" dirty="0" err="1"/>
                  <a:t>khoá</a:t>
                </a:r>
                <a:r>
                  <a:rPr lang="en-US" dirty="0"/>
                  <a:t> </a:t>
                </a:r>
                <a:r>
                  <a:rPr lang="en-US" dirty="0" err="1"/>
                  <a:t>mật</a:t>
                </a:r>
                <a:r>
                  <a:rPr lang="en-US" dirty="0"/>
                  <a:t> </a:t>
                </a:r>
                <a:r>
                  <a:rPr lang="en-US" dirty="0" err="1"/>
                  <a:t>khẩu</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oMath>
                </a14:m>
                <a:r>
                  <a:rPr lang="vi-VN" dirty="0"/>
                  <a:t> cho người dùng và lưu nó với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r>
                  <a:rPr lang="vi-VN" dirty="0"/>
                  <a:t> trong bộ nhớ của nó.</a:t>
                </a:r>
                <a:r>
                  <a:rPr lang="en-US" dirty="0">
                    <a:effectLst/>
                  </a:rPr>
                  <a:t> </a:t>
                </a:r>
              </a:p>
              <a:p>
                <a:pPr lvl="1" algn="just"/>
                <a:endParaRPr lang="en-US" dirty="0"/>
              </a:p>
            </p:txBody>
          </p:sp>
        </mc:Choice>
        <mc:Fallback>
          <p:sp>
            <p:nvSpPr>
              <p:cNvPr id="3" name="Content Placeholder 2">
                <a:extLst>
                  <a:ext uri="{FF2B5EF4-FFF2-40B4-BE49-F238E27FC236}">
                    <a16:creationId xmlns:a16="http://schemas.microsoft.com/office/drawing/2014/main" id="{9649AFE0-DE4B-3742-BC2B-4E76B70EC6B9}"/>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C0126F0-45C7-7D4C-BFD8-64D2B940ACD2}"/>
              </a:ext>
            </a:extLst>
          </p:cNvPr>
          <p:cNvSpPr>
            <a:spLocks noGrp="1"/>
          </p:cNvSpPr>
          <p:nvPr>
            <p:ph type="sldNum" sz="quarter" idx="12"/>
          </p:nvPr>
        </p:nvSpPr>
        <p:spPr/>
        <p:txBody>
          <a:bodyPr/>
          <a:lstStyle/>
          <a:p>
            <a:fld id="{20B7F220-0825-4B9B-9156-FF79F33775FE}" type="slidenum">
              <a:rPr lang="vi-VN" smtClean="0"/>
              <a:t>14</a:t>
            </a:fld>
            <a:endParaRPr lang="vi-VN"/>
          </a:p>
        </p:txBody>
      </p:sp>
    </p:spTree>
    <p:extLst>
      <p:ext uri="{BB962C8B-B14F-4D97-AF65-F5344CB8AC3E}">
        <p14:creationId xmlns:p14="http://schemas.microsoft.com/office/powerpoint/2010/main" val="2090939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F4AD-81CA-C34F-B375-F828AC8167B4}"/>
              </a:ext>
            </a:extLst>
          </p:cNvPr>
          <p:cNvSpPr>
            <a:spLocks noGrp="1"/>
          </p:cNvSpPr>
          <p:nvPr>
            <p:ph type="title"/>
          </p:nvPr>
        </p:nvSpPr>
        <p:spPr/>
        <p:txBody>
          <a:bodyPr/>
          <a:lstStyle/>
          <a:p>
            <a:r>
              <a:rPr lang="en-US" dirty="0"/>
              <a:t>ĐĂNG KÝ NGƯỜI DÙNG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DDC63A-4DE1-8840-A4E5-9F6EFED08453}"/>
                  </a:ext>
                </a:extLst>
              </p:cNvPr>
              <p:cNvSpPr>
                <a:spLocks noGrp="1"/>
              </p:cNvSpPr>
              <p:nvPr>
                <p:ph idx="1"/>
              </p:nvPr>
            </p:nvSpPr>
            <p:spPr/>
            <p:txBody>
              <a:bodyPr/>
              <a:lstStyle/>
              <a:p>
                <a:pPr lvl="1" algn="just"/>
                <a:r>
                  <a:rPr lang="vi-VN" dirty="0"/>
                  <a:t>Sau đó GW N sẽ tính:</a:t>
                </a:r>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sub>
                        </m:sSub>
                      </m:e>
                    </m:d>
                  </m:oMath>
                </a14:m>
                <a:endParaRPr lang="vi-VN" i="1" dirty="0">
                  <a:latin typeface="Cambria Math" panose="02040503050406030204" pitchFamily="18" charset="0"/>
                </a:endParaRPr>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e>
                    </m:d>
                  </m:oMath>
                </a14:m>
                <a:endParaRPr lang="vi-VN" dirty="0"/>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e>
                    </m:d>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en-US" dirty="0"/>
                  <a:t> </a:t>
                </a:r>
              </a:p>
              <a:p>
                <a:pPr algn="just"/>
                <a:endParaRPr lang="en-US" dirty="0"/>
              </a:p>
              <a:p>
                <a:pPr lvl="1" algn="just"/>
                <a:r>
                  <a:rPr lang="vi-VN" dirty="0"/>
                  <a:t>GW N chọn một SC và ghi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 (.)⟩</m:t>
                    </m:r>
                  </m:oMath>
                </a14:m>
                <a:r>
                  <a:rPr lang="vi-VN" dirty="0"/>
                  <a:t> vào bộ nhớ SC. </a:t>
                </a:r>
              </a:p>
              <a:p>
                <a:pPr lvl="1" algn="just"/>
                <a:endParaRPr lang="vi-VN" dirty="0"/>
              </a:p>
              <a:p>
                <a:pPr lvl="1" algn="just"/>
                <a:r>
                  <a:rPr lang="vi-VN" dirty="0"/>
                  <a:t>Sau đó, GW N gửi nó cho người dùng thông qua một kênh an toàn</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94DDC63A-4DE1-8840-A4E5-9F6EFED08453}"/>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AD94B1-5FB5-D841-B555-C9F9C56E296F}"/>
              </a:ext>
            </a:extLst>
          </p:cNvPr>
          <p:cNvSpPr>
            <a:spLocks noGrp="1"/>
          </p:cNvSpPr>
          <p:nvPr>
            <p:ph type="sldNum" sz="quarter" idx="12"/>
          </p:nvPr>
        </p:nvSpPr>
        <p:spPr/>
        <p:txBody>
          <a:bodyPr/>
          <a:lstStyle/>
          <a:p>
            <a:fld id="{20B7F220-0825-4B9B-9156-FF79F33775FE}" type="slidenum">
              <a:rPr lang="vi-VN" smtClean="0"/>
              <a:t>15</a:t>
            </a:fld>
            <a:endParaRPr lang="vi-VN"/>
          </a:p>
        </p:txBody>
      </p:sp>
    </p:spTree>
    <p:extLst>
      <p:ext uri="{BB962C8B-B14F-4D97-AF65-F5344CB8AC3E}">
        <p14:creationId xmlns:p14="http://schemas.microsoft.com/office/powerpoint/2010/main" val="4250555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745D-7CEF-2F44-BFCD-6254C7511BA9}"/>
              </a:ext>
            </a:extLst>
          </p:cNvPr>
          <p:cNvSpPr>
            <a:spLocks noGrp="1"/>
          </p:cNvSpPr>
          <p:nvPr>
            <p:ph type="title"/>
          </p:nvPr>
        </p:nvSpPr>
        <p:spPr/>
        <p:txBody>
          <a:bodyPr/>
          <a:lstStyle/>
          <a:p>
            <a:r>
              <a:rPr lang="en-US" dirty="0"/>
              <a:t>ĐĂNG KÝ NÚT CẢM BIẾN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055ADA-C589-1142-BF7A-245B285D355C}"/>
                  </a:ext>
                </a:extLst>
              </p:cNvPr>
              <p:cNvSpPr>
                <a:spLocks noGrp="1"/>
              </p:cNvSpPr>
              <p:nvPr>
                <p:ph idx="1"/>
              </p:nvPr>
            </p:nvSpPr>
            <p:spPr/>
            <p:txBody>
              <a:bodyPr/>
              <a:lstStyle/>
              <a:p>
                <a:pPr lvl="1" algn="just"/>
                <a:r>
                  <a:rPr lang="vi-VN" dirty="0"/>
                  <a:t>Giai đoạn đăng ký nút cảm biến được tiến hành sau khi triển khai các nút cảm biến.</a:t>
                </a:r>
              </a:p>
              <a:p>
                <a:pPr lvl="1" algn="just"/>
                <a:endParaRPr lang="vi-VN" dirty="0"/>
              </a:p>
              <a:p>
                <a:pPr lvl="1" algn="just"/>
                <a:r>
                  <a:rPr lang="vi-VN" dirty="0"/>
                  <a:t>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𝑀𝑃</m:t>
                        </m:r>
                      </m:e>
                      <m:sub>
                        <m:r>
                          <a:rPr lang="vi-VN" i="1">
                            <a:latin typeface="Cambria Math" panose="02040503050406030204" pitchFamily="18" charset="0"/>
                          </a:rPr>
                          <m:t>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i="1">
                        <a:latin typeface="Cambria Math" panose="02040503050406030204" pitchFamily="18" charset="0"/>
                      </a:rPr>
                      <m:t>)</m:t>
                    </m:r>
                  </m:oMath>
                </a14:m>
                <a:r>
                  <a:rPr lang="vi-VN" dirty="0"/>
                  <a:t>, trong đó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oMath>
                </a14:m>
                <a:r>
                  <a:rPr lang="vi-VN" dirty="0"/>
                  <a:t>là dấu thời gian hiện tại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và gửi yêu cầu đăng ký</a:t>
                </a:r>
                <a14:m>
                  <m:oMath xmlns:m="http://schemas.openxmlformats.org/officeDocument/2006/math">
                    <m:r>
                      <a:rPr lang="vi-VN" b="0" i="0" smtClean="0">
                        <a:latin typeface="Cambria Math" panose="02040503050406030204" pitchFamily="18" charset="0"/>
                      </a:rPr>
                      <m:t> </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𝑀𝑃</m:t>
                        </m:r>
                      </m:e>
                      <m:sub>
                        <m:r>
                          <a:rPr lang="vi-VN" i="1">
                            <a:latin typeface="Cambria Math" panose="02040503050406030204" pitchFamily="18" charset="0"/>
                          </a:rPr>
                          <m:t>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oMath>
                </a14:m>
                <a:r>
                  <a:rPr lang="vi-VN" dirty="0"/>
                  <a:t> tới GW N.</a:t>
                </a:r>
                <a:endParaRPr lang="en-US" dirty="0"/>
              </a:p>
              <a:p>
                <a:pPr lvl="1" algn="just"/>
                <a:endParaRPr lang="en-US" dirty="0"/>
              </a:p>
              <a:p>
                <a:pPr lvl="1" algn="just"/>
                <a:endParaRPr lang="en-US" dirty="0"/>
              </a:p>
              <a:p>
                <a:pPr lvl="1" algn="just"/>
                <a:endParaRPr lang="en-US" dirty="0"/>
              </a:p>
            </p:txBody>
          </p:sp>
        </mc:Choice>
        <mc:Fallback>
          <p:sp>
            <p:nvSpPr>
              <p:cNvPr id="3" name="Content Placeholder 2">
                <a:extLst>
                  <a:ext uri="{FF2B5EF4-FFF2-40B4-BE49-F238E27FC236}">
                    <a16:creationId xmlns:a16="http://schemas.microsoft.com/office/drawing/2014/main" id="{A9055ADA-C589-1142-BF7A-245B285D355C}"/>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4DA3AC-7214-C24F-8001-7C6646EF7DB2}"/>
              </a:ext>
            </a:extLst>
          </p:cNvPr>
          <p:cNvSpPr>
            <a:spLocks noGrp="1"/>
          </p:cNvSpPr>
          <p:nvPr>
            <p:ph type="sldNum" sz="quarter" idx="12"/>
          </p:nvPr>
        </p:nvSpPr>
        <p:spPr/>
        <p:txBody>
          <a:bodyPr/>
          <a:lstStyle/>
          <a:p>
            <a:fld id="{20B7F220-0825-4B9B-9156-FF79F33775FE}" type="slidenum">
              <a:rPr lang="vi-VN" smtClean="0"/>
              <a:t>16</a:t>
            </a:fld>
            <a:endParaRPr lang="vi-VN"/>
          </a:p>
        </p:txBody>
      </p:sp>
    </p:spTree>
    <p:extLst>
      <p:ext uri="{BB962C8B-B14F-4D97-AF65-F5344CB8AC3E}">
        <p14:creationId xmlns:p14="http://schemas.microsoft.com/office/powerpoint/2010/main" val="119676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9561-ABEE-284B-9BFE-6F317674AC4F}"/>
              </a:ext>
            </a:extLst>
          </p:cNvPr>
          <p:cNvSpPr>
            <a:spLocks noGrp="1"/>
          </p:cNvSpPr>
          <p:nvPr>
            <p:ph type="title"/>
          </p:nvPr>
        </p:nvSpPr>
        <p:spPr/>
        <p:txBody>
          <a:bodyPr/>
          <a:lstStyle/>
          <a:p>
            <a:r>
              <a:rPr lang="en-US" dirty="0"/>
              <a:t>ĐĂNG KÝ NÚT CẢM BIẾN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977E1D-301D-7A45-9B5A-6D1038EF3A92}"/>
                  </a:ext>
                </a:extLst>
              </p:cNvPr>
              <p:cNvSpPr>
                <a:spLocks noGrp="1"/>
              </p:cNvSpPr>
              <p:nvPr>
                <p:ph idx="1"/>
              </p:nvPr>
            </p:nvSpPr>
            <p:spPr>
              <a:xfrm>
                <a:off x="457200" y="1600206"/>
                <a:ext cx="8229600" cy="4756152"/>
              </a:xfrm>
            </p:spPr>
            <p:txBody>
              <a:bodyPr>
                <a:normAutofit fontScale="92500" lnSpcReduction="10000"/>
              </a:bodyPr>
              <a:lstStyle/>
              <a:p>
                <a:pPr lvl="1" algn="just"/>
                <a:r>
                  <a:rPr lang="vi-VN" dirty="0"/>
                  <a:t>Khi nhận được yêu cầu đăng ký, GW N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r>
                      <a:rPr lang="vi-VN" b="0" i="0" smtClean="0">
                        <a:latin typeface="Cambria Math" panose="02040503050406030204" pitchFamily="18" charset="0"/>
                      </a:rPr>
                      <m:t>.</m:t>
                    </m:r>
                  </m:oMath>
                </a14:m>
                <a:endParaRPr lang="vi-VN" b="0" dirty="0"/>
              </a:p>
              <a:p>
                <a:pPr lvl="2" algn="just"/>
                <a:r>
                  <a:rPr lang="vi-VN" dirty="0"/>
                  <a:t>Nếu thất bại, GW N chuyển tin nhắn từ chối đến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r>
                  <a:rPr lang="en-US" dirty="0">
                    <a:effectLst/>
                  </a:rPr>
                  <a:t> </a:t>
                </a:r>
              </a:p>
              <a:p>
                <a:pPr lvl="2" algn="just"/>
                <a:endParaRPr lang="en-US" dirty="0">
                  <a:effectLst/>
                </a:endParaRPr>
              </a:p>
              <a:p>
                <a:pPr lvl="2" algn="just"/>
                <a:r>
                  <a:rPr lang="en-US" dirty="0" err="1"/>
                  <a:t>Ngược</a:t>
                </a:r>
                <a:r>
                  <a:rPr lang="en-US" dirty="0"/>
                  <a:t> </a:t>
                </a:r>
                <a:r>
                  <a:rPr lang="en-US" dirty="0" err="1"/>
                  <a:t>lại</a:t>
                </a:r>
                <a:r>
                  <a:rPr lang="en-US" dirty="0"/>
                  <a:t>, </a:t>
                </a:r>
                <a:r>
                  <a:rPr lang="vi-VN" dirty="0"/>
                  <a:t>GW N tìm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vi-VN" dirty="0"/>
                  <a:t> tương ứng sử dụng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oMath>
                </a14:m>
                <a:r>
                  <a:rPr lang="vi-VN" dirty="0"/>
                  <a:t> nhận được và tính toán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𝑀𝑃</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i="1">
                        <a:latin typeface="Cambria Math" panose="02040503050406030204" pitchFamily="18" charset="0"/>
                      </a:rPr>
                      <m:t>)</m:t>
                    </m:r>
                  </m:oMath>
                </a14:m>
                <a:r>
                  <a:rPr lang="vi-VN" dirty="0"/>
                  <a:t>. </a:t>
                </a:r>
              </a:p>
              <a:p>
                <a:pPr lvl="2" algn="just"/>
                <a:endParaRPr lang="vi-VN" dirty="0"/>
              </a:p>
              <a:p>
                <a:pPr lvl="1" algn="just"/>
                <a:r>
                  <a:rPr lang="vi-VN" dirty="0"/>
                  <a:t>Sau đó GW N xác minh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𝑀𝑃</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𝑀𝑃</m:t>
                        </m:r>
                      </m:e>
                      <m:sub>
                        <m:r>
                          <a:rPr lang="vi-VN" i="1">
                            <a:latin typeface="Cambria Math" panose="02040503050406030204" pitchFamily="18" charset="0"/>
                          </a:rPr>
                          <m:t>𝑗</m:t>
                        </m:r>
                      </m:sub>
                    </m:sSub>
                  </m:oMath>
                </a14:m>
                <a:r>
                  <a:rPr lang="vi-VN" dirty="0"/>
                  <a:t> hay không. </a:t>
                </a:r>
              </a:p>
              <a:p>
                <a:pPr lvl="2" algn="just"/>
                <a:r>
                  <a:rPr lang="vi-VN" dirty="0"/>
                  <a:t>Nếu thất bại, GW N huỷ giai đoạn này và gửi tin nhắn từ chối tới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p>
              <a:p>
                <a:pPr lvl="2" algn="just"/>
                <a:r>
                  <a:rPr lang="vi-VN" dirty="0"/>
                  <a:t>Ngược lại, GW N tính toán </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sub>
                    </m:sSub>
                    <m:r>
                      <a:rPr lang="vi-VN" i="1">
                        <a:latin typeface="Cambria Math" panose="02040503050406030204" pitchFamily="18" charset="0"/>
                      </a:rPr>
                      <m:t>)</m:t>
                    </m:r>
                  </m:oMath>
                </a14:m>
                <a:r>
                  <a:rPr lang="vi-VN" dirty="0"/>
                  <a:t>, </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𝑗</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r>
                      <a:rPr lang="vi-VN" i="1">
                        <a:latin typeface="Cambria Math" panose="02040503050406030204" pitchFamily="18" charset="0"/>
                      </a:rPr>
                      <m:t>),</m:t>
                    </m:r>
                  </m:oMath>
                </a14:m>
                <a:r>
                  <a:rPr lang="vi-VN" dirty="0"/>
                  <a:t> </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𝑗</m:t>
                        </m:r>
                      </m:sub>
                    </m:sSub>
                  </m:oMath>
                </a14:m>
                <a:r>
                  <a:rPr lang="vi-VN" dirty="0"/>
                  <a:t>,</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 </m:t>
                            </m:r>
                            <m:r>
                              <a:rPr lang="vi-VN" i="1">
                                <a:latin typeface="Cambria Math" panose="02040503050406030204" pitchFamily="18" charset="0"/>
                              </a:rPr>
                              <m:t>𝑒</m:t>
                            </m:r>
                          </m:e>
                          <m:sub>
                            <m:r>
                              <a:rPr lang="vi-VN" i="1">
                                <a:latin typeface="Cambria Math" panose="02040503050406030204" pitchFamily="18" charset="0"/>
                              </a:rPr>
                              <m:t>𝑗</m:t>
                            </m:r>
                          </m:sub>
                        </m:sSub>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r>
                      <a:rPr lang="vi-VN" i="1">
                        <a:latin typeface="Cambria Math" panose="02040503050406030204" pitchFamily="18" charset="0"/>
                      </a:rPr>
                      <m:t>)</m:t>
                    </m:r>
                  </m:oMath>
                </a14:m>
                <a:r>
                  <a:rPr lang="vi-VN" dirty="0"/>
                  <a:t>, </a:t>
                </a:r>
              </a:p>
              <a:p>
                <a:pPr marL="1028674" lvl="3" indent="0" algn="just">
                  <a:buNone/>
                </a:pPr>
                <a:r>
                  <a:rPr lang="vi-VN" dirty="0"/>
                  <a:t>(trong đó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oMath>
                </a14:m>
                <a:r>
                  <a:rPr lang="vi-VN" dirty="0"/>
                  <a:t> là dấu thời gian hiện tại của GW N). </a:t>
                </a:r>
              </a:p>
              <a:p>
                <a:pPr marL="1371566" lvl="4" indent="0" algn="just">
                  <a:buNone/>
                </a:pPr>
                <a:endParaRPr lang="vi-VN" dirty="0"/>
              </a:p>
              <a:p>
                <a:pPr lvl="1" algn="just"/>
                <a:r>
                  <a:rPr lang="vi-VN" dirty="0"/>
                  <a:t>GW N gửi tin nhắn phải hồi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oMath>
                </a14:m>
                <a:r>
                  <a:rPr lang="vi-VN" dirty="0"/>
                  <a:t> lại cho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EA977E1D-301D-7A45-9B5A-6D1038EF3A92}"/>
                  </a:ext>
                </a:extLst>
              </p:cNvPr>
              <p:cNvSpPr>
                <a:spLocks noGrp="1" noRot="1" noChangeAspect="1" noMove="1" noResize="1" noEditPoints="1" noAdjustHandles="1" noChangeArrowheads="1" noChangeShapeType="1" noTextEdit="1"/>
              </p:cNvSpPr>
              <p:nvPr>
                <p:ph idx="1"/>
              </p:nvPr>
            </p:nvSpPr>
            <p:spPr>
              <a:xfrm>
                <a:off x="457200" y="1600206"/>
                <a:ext cx="8229600" cy="4756152"/>
              </a:xfrm>
              <a:blipFill>
                <a:blip r:embed="rId2"/>
                <a:stretch>
                  <a:fillRect t="-1064" r="-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E104A1D-9C6D-DA43-8808-028E1507F916}"/>
              </a:ext>
            </a:extLst>
          </p:cNvPr>
          <p:cNvSpPr>
            <a:spLocks noGrp="1"/>
          </p:cNvSpPr>
          <p:nvPr>
            <p:ph type="sldNum" sz="quarter" idx="12"/>
          </p:nvPr>
        </p:nvSpPr>
        <p:spPr/>
        <p:txBody>
          <a:bodyPr/>
          <a:lstStyle/>
          <a:p>
            <a:fld id="{20B7F220-0825-4B9B-9156-FF79F33775FE}" type="slidenum">
              <a:rPr lang="vi-VN" smtClean="0"/>
              <a:t>17</a:t>
            </a:fld>
            <a:endParaRPr lang="vi-VN"/>
          </a:p>
        </p:txBody>
      </p:sp>
    </p:spTree>
    <p:extLst>
      <p:ext uri="{BB962C8B-B14F-4D97-AF65-F5344CB8AC3E}">
        <p14:creationId xmlns:p14="http://schemas.microsoft.com/office/powerpoint/2010/main" val="127729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F559-CB6C-AC40-A343-BBF19BAC2386}"/>
              </a:ext>
            </a:extLst>
          </p:cNvPr>
          <p:cNvSpPr>
            <a:spLocks noGrp="1"/>
          </p:cNvSpPr>
          <p:nvPr>
            <p:ph type="title"/>
          </p:nvPr>
        </p:nvSpPr>
        <p:spPr/>
        <p:txBody>
          <a:bodyPr/>
          <a:lstStyle/>
          <a:p>
            <a:r>
              <a:rPr lang="en-US" dirty="0"/>
              <a:t>ĐĂNG KÝ NÚT CẢM BIẾN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7EDE89-7557-B445-8C0D-6A08364D9A07}"/>
                  </a:ext>
                </a:extLst>
              </p:cNvPr>
              <p:cNvSpPr>
                <a:spLocks noGrp="1"/>
              </p:cNvSpPr>
              <p:nvPr>
                <p:ph idx="1"/>
              </p:nvPr>
            </p:nvSpPr>
            <p:spPr>
              <a:xfrm>
                <a:off x="457200" y="1600206"/>
                <a:ext cx="8229600" cy="4756152"/>
              </a:xfrm>
            </p:spPr>
            <p:txBody>
              <a:bodyPr>
                <a:normAutofit lnSpcReduction="10000"/>
              </a:bodyPr>
              <a:lstStyle/>
              <a:p>
                <a:pPr lvl="1" algn="just"/>
                <a:r>
                  <a:rPr lang="vi-VN" dirty="0"/>
                  <a:t>Khi nhận được phản hồi của GW 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oMath>
                </a14:m>
                <a:endParaRPr lang="vi-VN" dirty="0"/>
              </a:p>
              <a:p>
                <a:pPr lvl="2" algn="just"/>
                <a:r>
                  <a:rPr lang="vi-VN" dirty="0"/>
                  <a:t>Nếu thất bại,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huỷ giai đoạn này và gửi yêu cầu tới GW N để thực hiện lại giai đoạn. </a:t>
                </a:r>
              </a:p>
              <a:p>
                <a:pPr lvl="2" algn="just"/>
                <a:endParaRPr lang="vi-VN" dirty="0"/>
              </a:p>
              <a:p>
                <a:pPr lvl="2" algn="just"/>
                <a:r>
                  <a:rPr lang="vi-VN" dirty="0"/>
                  <a:t>Ngược lại,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tính toán </a:t>
                </a:r>
              </a:p>
              <a:p>
                <a:pPr lvl="3"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e>
                    </m:d>
                  </m:oMath>
                </a14:m>
                <a:r>
                  <a:rPr lang="vi-VN" dirty="0"/>
                  <a:t>, </a:t>
                </a:r>
              </a:p>
              <a:p>
                <a:pPr lvl="3"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𝑗</m:t>
                        </m:r>
                      </m:sub>
                      <m:sup>
                        <m:r>
                          <a:rPr lang="vi-VN" i="1">
                            <a:latin typeface="Cambria Math" panose="02040503050406030204" pitchFamily="18" charset="0"/>
                          </a:rPr>
                          <m:t>∗</m:t>
                        </m:r>
                      </m:sup>
                    </m:sSubSup>
                  </m:oMath>
                </a14:m>
                <a:r>
                  <a:rPr lang="vi-VN" dirty="0"/>
                  <a:t>, </a:t>
                </a:r>
              </a:p>
              <a:p>
                <a:pPr lvl="3"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i="1">
                        <a:latin typeface="Cambria Math" panose="02040503050406030204" pitchFamily="18" charset="0"/>
                      </a:rPr>
                      <m:t>)</m:t>
                    </m:r>
                  </m:oMath>
                </a14:m>
                <a:r>
                  <a:rPr lang="vi-VN" dirty="0"/>
                  <a:t>. </a:t>
                </a:r>
              </a:p>
              <a:p>
                <a:pPr lvl="3" algn="just"/>
                <a:endParaRPr lang="vi-VN" dirty="0"/>
              </a:p>
              <a:p>
                <a:pPr lvl="1" algn="just"/>
                <a:r>
                  <a:rPr lang="vi-VN" dirty="0"/>
                  <a:t>Sau đó,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xác minh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oMath>
                </a14:m>
                <a:r>
                  <a:rPr lang="vi-VN" dirty="0"/>
                  <a:t> hay không. </a:t>
                </a:r>
              </a:p>
              <a:p>
                <a:pPr lvl="2" algn="just"/>
                <a:r>
                  <a:rPr lang="vi-VN" dirty="0"/>
                  <a:t>Nếu thât bại,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yêu cầu GW N gửi lại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r>
                      <a:rPr lang="en-US" i="1">
                        <a:latin typeface="Cambria Math" panose="02040503050406030204" pitchFamily="18" charset="0"/>
                      </a:rPr>
                      <m:t>⟩</m:t>
                    </m:r>
                  </m:oMath>
                </a14:m>
                <a:r>
                  <a:rPr lang="vi-VN" dirty="0"/>
                  <a:t>. </a:t>
                </a:r>
              </a:p>
              <a:p>
                <a:pPr lvl="2" algn="just"/>
                <a:r>
                  <a:rPr lang="vi-VN" dirty="0"/>
                  <a:t>Nếu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vẫn không thể xác minh việc gửi lại này thanh công, giai đoạn này sẽ thực hiện lại ngay lập tức. </a:t>
                </a:r>
              </a:p>
              <a:p>
                <a:pPr lvl="2" algn="just"/>
                <a:r>
                  <a:rPr lang="vi-VN" dirty="0"/>
                  <a:t>Nếu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𝑧</m:t>
                        </m:r>
                      </m:e>
                      <m:sub>
                        <m:r>
                          <a:rPr lang="vi-VN" i="1">
                            <a:latin typeface="Cambria Math" panose="02040503050406030204" pitchFamily="18" charset="0"/>
                          </a:rPr>
                          <m:t>𝑗</m:t>
                        </m:r>
                      </m:sub>
                    </m:sSub>
                  </m:oMath>
                </a14:m>
                <a:r>
                  <a:rPr lang="vi-VN" dirty="0"/>
                  <a:t>,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xác nhận rằng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oMath>
                </a14:m>
                <a:r>
                  <a:rPr lang="vi-VN" dirty="0"/>
                  <a:t>, và chứa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oMath>
                </a14:m>
                <a:r>
                  <a:rPr lang="vi-VN" dirty="0"/>
                  <a:t> trong bộ nhớ.</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017EDE89-7557-B445-8C0D-6A08364D9A07}"/>
                  </a:ext>
                </a:extLst>
              </p:cNvPr>
              <p:cNvSpPr>
                <a:spLocks noGrp="1" noRot="1" noChangeAspect="1" noMove="1" noResize="1" noEditPoints="1" noAdjustHandles="1" noChangeArrowheads="1" noChangeShapeType="1" noTextEdit="1"/>
              </p:cNvSpPr>
              <p:nvPr>
                <p:ph idx="1"/>
              </p:nvPr>
            </p:nvSpPr>
            <p:spPr>
              <a:xfrm>
                <a:off x="457200" y="1600206"/>
                <a:ext cx="8229600" cy="4756152"/>
              </a:xfrm>
              <a:blipFill>
                <a:blip r:embed="rId2"/>
                <a:stretch>
                  <a:fillRect t="-1064"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A0CD9E-0E26-D94D-B7B6-BF7B78F174A6}"/>
              </a:ext>
            </a:extLst>
          </p:cNvPr>
          <p:cNvSpPr>
            <a:spLocks noGrp="1"/>
          </p:cNvSpPr>
          <p:nvPr>
            <p:ph type="sldNum" sz="quarter" idx="12"/>
          </p:nvPr>
        </p:nvSpPr>
        <p:spPr/>
        <p:txBody>
          <a:bodyPr/>
          <a:lstStyle/>
          <a:p>
            <a:fld id="{20B7F220-0825-4B9B-9156-FF79F33775FE}" type="slidenum">
              <a:rPr lang="vi-VN" smtClean="0"/>
              <a:t>18</a:t>
            </a:fld>
            <a:endParaRPr lang="vi-VN"/>
          </a:p>
        </p:txBody>
      </p:sp>
    </p:spTree>
    <p:extLst>
      <p:ext uri="{BB962C8B-B14F-4D97-AF65-F5344CB8AC3E}">
        <p14:creationId xmlns:p14="http://schemas.microsoft.com/office/powerpoint/2010/main" val="405264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26AD-9242-354C-B199-F02D85C8BB9C}"/>
              </a:ext>
            </a:extLst>
          </p:cNvPr>
          <p:cNvSpPr>
            <a:spLocks noGrp="1"/>
          </p:cNvSpPr>
          <p:nvPr>
            <p:ph type="title"/>
          </p:nvPr>
        </p:nvSpPr>
        <p:spPr/>
        <p:txBody>
          <a:bodyPr/>
          <a:lstStyle/>
          <a:p>
            <a:r>
              <a:rPr lang="en-US" dirty="0"/>
              <a:t>GIAI ĐOẠN ĐĂNG NHẬP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C7C085-6334-7844-A48C-99496DBFEF28}"/>
                  </a:ext>
                </a:extLst>
              </p:cNvPr>
              <p:cNvSpPr>
                <a:spLocks noGrp="1"/>
              </p:cNvSpPr>
              <p:nvPr>
                <p:ph idx="1"/>
              </p:nvPr>
            </p:nvSpPr>
            <p:spPr/>
            <p:txBody>
              <a:bodyPr/>
              <a:lstStyle/>
              <a:p>
                <a:pPr lvl="1" algn="just"/>
                <a:r>
                  <a:rPr lang="vi-VN" dirty="0"/>
                  <a:t>Người dùng thêm SC của họ vào đồ đọc thẻ và nhập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oMath>
                </a14:m>
                <a:endParaRPr lang="en-US" dirty="0"/>
              </a:p>
              <a:p>
                <a:pPr lvl="1" algn="just"/>
                <a:endParaRPr lang="en-US" dirty="0"/>
              </a:p>
              <a:p>
                <a:pPr lvl="1" algn="just"/>
                <a:r>
                  <a:rPr lang="vi-VN" dirty="0"/>
                  <a:t>Thẻ thông minh SC tính toán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r>
                  <a:rPr lang="vi-VN" dirty="0"/>
                  <a:t> sử dụng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oMath>
                </a14:m>
                <a:r>
                  <a:rPr lang="vi-VN" dirty="0"/>
                  <a:t> được nhập vào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oMath>
                </a14:m>
                <a:r>
                  <a:rPr lang="vi-VN" dirty="0"/>
                  <a:t> được lưu trong bộ nhớ. </a:t>
                </a:r>
              </a:p>
              <a:p>
                <a:pPr lvl="1" algn="just"/>
                <a:endParaRPr lang="vi-VN" dirty="0"/>
              </a:p>
              <a:p>
                <a:pPr lvl="1" algn="just"/>
                <a:endParaRPr lang="en-US" dirty="0"/>
              </a:p>
            </p:txBody>
          </p:sp>
        </mc:Choice>
        <mc:Fallback>
          <p:sp>
            <p:nvSpPr>
              <p:cNvPr id="3" name="Content Placeholder 2">
                <a:extLst>
                  <a:ext uri="{FF2B5EF4-FFF2-40B4-BE49-F238E27FC236}">
                    <a16:creationId xmlns:a16="http://schemas.microsoft.com/office/drawing/2014/main" id="{A5C7C085-6334-7844-A48C-99496DBFEF28}"/>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0B472A-B957-2E44-AE03-3D8D7B757FC3}"/>
              </a:ext>
            </a:extLst>
          </p:cNvPr>
          <p:cNvSpPr>
            <a:spLocks noGrp="1"/>
          </p:cNvSpPr>
          <p:nvPr>
            <p:ph type="sldNum" sz="quarter" idx="12"/>
          </p:nvPr>
        </p:nvSpPr>
        <p:spPr/>
        <p:txBody>
          <a:bodyPr/>
          <a:lstStyle/>
          <a:p>
            <a:fld id="{20B7F220-0825-4B9B-9156-FF79F33775FE}" type="slidenum">
              <a:rPr lang="vi-VN" smtClean="0"/>
              <a:t>19</a:t>
            </a:fld>
            <a:endParaRPr lang="vi-VN"/>
          </a:p>
        </p:txBody>
      </p:sp>
    </p:spTree>
    <p:extLst>
      <p:ext uri="{BB962C8B-B14F-4D97-AF65-F5344CB8AC3E}">
        <p14:creationId xmlns:p14="http://schemas.microsoft.com/office/powerpoint/2010/main" val="4229524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98731231"/>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t>2</a:t>
            </a:fld>
            <a:endParaRPr lang="vi-VN"/>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B1C1-51E5-274B-94A8-E3CA7D1EAB29}"/>
              </a:ext>
            </a:extLst>
          </p:cNvPr>
          <p:cNvSpPr>
            <a:spLocks noGrp="1"/>
          </p:cNvSpPr>
          <p:nvPr>
            <p:ph type="title"/>
          </p:nvPr>
        </p:nvSpPr>
        <p:spPr/>
        <p:txBody>
          <a:bodyPr/>
          <a:lstStyle/>
          <a:p>
            <a:r>
              <a:rPr lang="en-US" dirty="0"/>
              <a:t>GIAI ĐOẠN ĐĂNG NHẬP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ED3087-03F4-114E-8238-0A6D7542C1A5}"/>
                  </a:ext>
                </a:extLst>
              </p:cNvPr>
              <p:cNvSpPr>
                <a:spLocks noGrp="1"/>
              </p:cNvSpPr>
              <p:nvPr>
                <p:ph idx="1"/>
              </p:nvPr>
            </p:nvSpPr>
            <p:spPr/>
            <p:txBody>
              <a:bodyPr/>
              <a:lstStyle/>
              <a:p>
                <a:pPr lvl="1" algn="just"/>
                <a:r>
                  <a:rPr lang="vi-VN" dirty="0"/>
                  <a:t>SC sau đó xác minh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oMath>
                </a14:m>
                <a:r>
                  <a:rPr lang="en-US" dirty="0">
                    <a:effectLst/>
                  </a:rPr>
                  <a:t> hay </a:t>
                </a:r>
                <a:r>
                  <a:rPr lang="en-US" dirty="0" err="1">
                    <a:effectLst/>
                  </a:rPr>
                  <a:t>không</a:t>
                </a:r>
                <a:endParaRPr lang="en-US" dirty="0">
                  <a:effectLst/>
                </a:endParaRPr>
              </a:p>
              <a:p>
                <a:pPr lvl="2" algn="just"/>
                <a:r>
                  <a:rPr lang="vi-VN" dirty="0"/>
                  <a:t>Nếu thất bại, giai đoạn này bị huỷ. </a:t>
                </a:r>
              </a:p>
              <a:p>
                <a:pPr lvl="2" algn="just"/>
                <a:endParaRPr lang="vi-VN" dirty="0"/>
              </a:p>
              <a:p>
                <a:pPr lvl="2" algn="just"/>
                <a:r>
                  <a:rPr lang="vi-VN" dirty="0"/>
                  <a:t>Nếu người dùng nhập sai mật khẩu nhiều hơn 3 lần, SC bị khoá ngay lập tức.</a:t>
                </a:r>
              </a:p>
              <a:p>
                <a:pPr lvl="2" algn="just"/>
                <a:endParaRPr lang="vi-VN" dirty="0"/>
              </a:p>
              <a:p>
                <a:pPr lvl="2" algn="just"/>
                <a:r>
                  <a:rPr lang="vi-VN" dirty="0"/>
                  <a:t>Nếu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𝑖</m:t>
                        </m:r>
                      </m:sub>
                    </m:sSub>
                  </m:oMath>
                </a14:m>
                <a:r>
                  <a:rPr lang="vi-VN" dirty="0"/>
                  <a:t>, SC lựa chọn số ngẫu nhiên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oMath>
                </a14:m>
                <a:r>
                  <a:rPr lang="vi-VN" dirty="0"/>
                  <a:t>, và tính toán:</a:t>
                </a:r>
              </a:p>
              <a:p>
                <a:pPr lvl="3"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endParaRPr lang="en-US" dirty="0"/>
              </a:p>
              <a:p>
                <a:pPr lvl="3"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r>
                  <a:rPr lang="vi-VN" dirty="0"/>
                  <a:t> </a:t>
                </a:r>
                <a:endParaRPr lang="en-US" dirty="0"/>
              </a:p>
              <a:p>
                <a:pPr lvl="3"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 </m:t>
                            </m:r>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 </m:t>
                            </m:r>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r>
                  <a:rPr lang="vi-VN" dirty="0"/>
                  <a:t> </a:t>
                </a:r>
                <a:endParaRPr lang="en-US" dirty="0"/>
              </a:p>
              <a:p>
                <a:pPr marL="1028674" lvl="3" indent="0" algn="just">
                  <a:buNone/>
                </a:pPr>
                <a:r>
                  <a:rPr lang="en-US"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oMath>
                </a14:m>
                <a:r>
                  <a:rPr lang="vi-VN" dirty="0"/>
                  <a:t> là dấu thời gian hiện tại của người dùng</a:t>
                </a:r>
                <a:r>
                  <a:rPr lang="en-US" dirty="0">
                    <a:effectLst/>
                  </a:rPr>
                  <a:t>)</a:t>
                </a:r>
              </a:p>
              <a:p>
                <a:pPr marL="1028674" lvl="3" indent="0" algn="just">
                  <a:buNone/>
                </a:pPr>
                <a:endParaRPr lang="vi-VN" dirty="0">
                  <a:effectLst/>
                </a:endParaRPr>
              </a:p>
              <a:p>
                <a:pPr lvl="1" algn="just"/>
                <a:r>
                  <a:rPr lang="vi-VN" dirty="0"/>
                  <a:t>Người dùng chọn một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và gửi yêu cầu xác thực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oMath>
                </a14:m>
                <a:r>
                  <a:rPr lang="vi-VN" dirty="0"/>
                  <a:t> tới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thông qua một kênh mở.</a:t>
                </a:r>
                <a:endParaRPr lang="en-US" dirty="0"/>
              </a:p>
              <a:p>
                <a:pPr lvl="2" algn="just"/>
                <a:endParaRPr lang="en-US" dirty="0">
                  <a:effectLst/>
                </a:endParaRPr>
              </a:p>
            </p:txBody>
          </p:sp>
        </mc:Choice>
        <mc:Fallback>
          <p:sp>
            <p:nvSpPr>
              <p:cNvPr id="3" name="Content Placeholder 2">
                <a:extLst>
                  <a:ext uri="{FF2B5EF4-FFF2-40B4-BE49-F238E27FC236}">
                    <a16:creationId xmlns:a16="http://schemas.microsoft.com/office/drawing/2014/main" id="{15ED3087-03F4-114E-8238-0A6D7542C1A5}"/>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C8D9721-3441-1E47-BFE3-CE8CDD56FB66}"/>
              </a:ext>
            </a:extLst>
          </p:cNvPr>
          <p:cNvSpPr>
            <a:spLocks noGrp="1"/>
          </p:cNvSpPr>
          <p:nvPr>
            <p:ph type="sldNum" sz="quarter" idx="12"/>
          </p:nvPr>
        </p:nvSpPr>
        <p:spPr/>
        <p:txBody>
          <a:bodyPr/>
          <a:lstStyle/>
          <a:p>
            <a:fld id="{20B7F220-0825-4B9B-9156-FF79F33775FE}" type="slidenum">
              <a:rPr lang="vi-VN" smtClean="0"/>
              <a:t>20</a:t>
            </a:fld>
            <a:endParaRPr lang="vi-VN"/>
          </a:p>
        </p:txBody>
      </p:sp>
    </p:spTree>
    <p:extLst>
      <p:ext uri="{BB962C8B-B14F-4D97-AF65-F5344CB8AC3E}">
        <p14:creationId xmlns:p14="http://schemas.microsoft.com/office/powerpoint/2010/main" val="703220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6B95-0AF8-CC40-9EDE-D969E99EFD96}"/>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B993F4-B8E8-AF42-96AF-79B7743FB473}"/>
                  </a:ext>
                </a:extLst>
              </p:cNvPr>
              <p:cNvSpPr>
                <a:spLocks noGrp="1"/>
              </p:cNvSpPr>
              <p:nvPr>
                <p:ph idx="1"/>
              </p:nvPr>
            </p:nvSpPr>
            <p:spPr>
              <a:xfrm>
                <a:off x="457200" y="1600206"/>
                <a:ext cx="8229600" cy="4756152"/>
              </a:xfrm>
            </p:spPr>
            <p:txBody>
              <a:bodyPr>
                <a:normAutofit/>
              </a:bodyPr>
              <a:lstStyle/>
              <a:p>
                <a:pPr lvl="1" algn="just"/>
                <a:r>
                  <a:rPr lang="vi-VN" dirty="0"/>
                  <a:t>Nút nhận yêu cầu xác thực từ người dùng và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oMath>
                </a14:m>
                <a:r>
                  <a:rPr lang="vi-VN" dirty="0"/>
                  <a:t> hay không</a:t>
                </a:r>
              </a:p>
              <a:p>
                <a:pPr lvl="1" algn="just"/>
                <a:endParaRPr lang="en-US" dirty="0"/>
              </a:p>
              <a:p>
                <a:pPr lvl="2" algn="just"/>
                <a:r>
                  <a:rPr lang="vi-VN" dirty="0"/>
                  <a:t>Nếu thất bại, node sẽ hoàn thành giai đoạn này và gửi tin nhắn từ chối tới người dùng. </a:t>
                </a:r>
              </a:p>
              <a:p>
                <a:pPr lvl="2" algn="just"/>
                <a:endParaRPr lang="vi-VN" dirty="0"/>
              </a:p>
              <a:p>
                <a:pPr lvl="2" algn="just"/>
                <a:r>
                  <a:rPr lang="vi-VN" dirty="0"/>
                  <a:t>Ngược lại, nút chọn một số ngẫu nhiên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oMath>
                </a14:m>
                <a:r>
                  <a:rPr lang="vi-VN" dirty="0"/>
                  <a:t> và tính</a:t>
                </a:r>
                <a:r>
                  <a:rPr lang="en-US" dirty="0"/>
                  <a:t>:</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oMath>
                </a14:m>
                <a:endParaRPr lang="en-US" dirty="0"/>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r>
                      <a:rPr lang="vi-VN" i="1">
                        <a:latin typeface="Cambria Math" panose="02040503050406030204" pitchFamily="18" charset="0"/>
                      </a:rPr>
                      <m:t>)</m:t>
                    </m:r>
                  </m:oMath>
                </a14:m>
                <a:endParaRPr lang="en-US" dirty="0"/>
              </a:p>
              <a:p>
                <a:pPr marL="1028674" lvl="3" indent="0" algn="just">
                  <a:buNone/>
                </a:pPr>
                <a:r>
                  <a:rPr lang="en-US" dirty="0"/>
                  <a:t>(</a:t>
                </a:r>
                <a:r>
                  <a:rPr lang="vi-VN" dirty="0"/>
                  <a:t>Trong đó,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oMath>
                </a14:m>
                <a:r>
                  <a:rPr lang="vi-VN" dirty="0"/>
                  <a:t> là dấu thời gian của nút)</a:t>
                </a:r>
              </a:p>
              <a:p>
                <a:pPr marL="1028674" lvl="3" indent="0" algn="just">
                  <a:buNone/>
                </a:pPr>
                <a:endParaRPr lang="en-US" dirty="0"/>
              </a:p>
              <a:p>
                <a:pPr lvl="1" algn="just"/>
                <a:r>
                  <a:rPr lang="vi-VN" dirty="0"/>
                  <a:t>Sau đó nút cảm biến gửi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oMath>
                </a14:m>
                <a:r>
                  <a:rPr lang="vi-VN" dirty="0"/>
                  <a:t> tới GW N thông qua một kênh mở.</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D8B993F4-B8E8-AF42-96AF-79B7743FB473}"/>
                  </a:ext>
                </a:extLst>
              </p:cNvPr>
              <p:cNvSpPr>
                <a:spLocks noGrp="1" noRot="1" noChangeAspect="1" noMove="1" noResize="1" noEditPoints="1" noAdjustHandles="1" noChangeArrowheads="1" noChangeShapeType="1" noTextEdit="1"/>
              </p:cNvSpPr>
              <p:nvPr>
                <p:ph idx="1"/>
              </p:nvPr>
            </p:nvSpPr>
            <p:spPr>
              <a:xfrm>
                <a:off x="457200" y="1600206"/>
                <a:ext cx="8229600" cy="4756152"/>
              </a:xfrm>
              <a:blipFill>
                <a:blip r:embed="rId2"/>
                <a:stretch>
                  <a:fillRect t="-532"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051FD76-CA56-7A41-8A69-25BDDE459C14}"/>
              </a:ext>
            </a:extLst>
          </p:cNvPr>
          <p:cNvSpPr>
            <a:spLocks noGrp="1"/>
          </p:cNvSpPr>
          <p:nvPr>
            <p:ph type="sldNum" sz="quarter" idx="12"/>
          </p:nvPr>
        </p:nvSpPr>
        <p:spPr/>
        <p:txBody>
          <a:bodyPr/>
          <a:lstStyle/>
          <a:p>
            <a:fld id="{20B7F220-0825-4B9B-9156-FF79F33775FE}" type="slidenum">
              <a:rPr lang="vi-VN" smtClean="0"/>
              <a:t>21</a:t>
            </a:fld>
            <a:endParaRPr lang="vi-VN"/>
          </a:p>
        </p:txBody>
      </p:sp>
    </p:spTree>
    <p:extLst>
      <p:ext uri="{BB962C8B-B14F-4D97-AF65-F5344CB8AC3E}">
        <p14:creationId xmlns:p14="http://schemas.microsoft.com/office/powerpoint/2010/main" val="1948408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4794-02B7-5349-8767-F00B015A4618}"/>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0E1A33-EDC1-1242-90B4-5D8DD87FFA87}"/>
                  </a:ext>
                </a:extLst>
              </p:cNvPr>
              <p:cNvSpPr>
                <a:spLocks noGrp="1"/>
              </p:cNvSpPr>
              <p:nvPr>
                <p:ph idx="1"/>
              </p:nvPr>
            </p:nvSpPr>
            <p:spPr/>
            <p:txBody>
              <a:bodyPr/>
              <a:lstStyle/>
              <a:p>
                <a:pPr lvl="1" algn="just"/>
                <a:r>
                  <a:rPr lang="vi-VN" dirty="0"/>
                  <a:t>Khi nhận được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oMath>
                </a14:m>
                <a:r>
                  <a:rPr lang="vi-VN" dirty="0"/>
                  <a:t> từ nút, GW N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oMath>
                </a14:m>
                <a:r>
                  <a:rPr lang="vi-VN" dirty="0"/>
                  <a:t> hay không.</a:t>
                </a:r>
                <a:r>
                  <a:rPr lang="en-US" dirty="0">
                    <a:effectLst/>
                  </a:rPr>
                  <a:t> </a:t>
                </a:r>
              </a:p>
              <a:p>
                <a:pPr lvl="1" algn="just"/>
                <a:endParaRPr lang="en-US" dirty="0">
                  <a:effectLst/>
                </a:endParaRPr>
              </a:p>
              <a:p>
                <a:pPr lvl="2" algn="just"/>
                <a:r>
                  <a:rPr lang="vi-VN" dirty="0"/>
                  <a:t>Nếu không, GW N huỷ giai đoạn này và gửi tin nhắn từ chối tới nút.</a:t>
                </a:r>
                <a:r>
                  <a:rPr lang="en-US" dirty="0"/>
                  <a:t> </a:t>
                </a:r>
              </a:p>
              <a:p>
                <a:pPr lvl="2" algn="just"/>
                <a:endParaRPr lang="en-US" dirty="0"/>
              </a:p>
              <a:p>
                <a:pPr lvl="2" algn="just"/>
                <a:r>
                  <a:rPr lang="vi-VN" dirty="0"/>
                  <a:t>Ngược lại, GW N tìm kiếm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vi-VN" dirty="0"/>
                  <a:t> tương ứng sử dụng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oMath>
                </a14:m>
                <a:r>
                  <a:rPr lang="vi-VN" dirty="0"/>
                  <a:t> nhận được, và tính toán</a:t>
                </a:r>
              </a:p>
              <a:p>
                <a:pPr lvl="3" algn="just">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oMath>
                </a14:m>
                <a:r>
                  <a:rPr lang="en-US" dirty="0">
                    <a:effectLst/>
                  </a:rPr>
                  <a:t> </a:t>
                </a:r>
              </a:p>
              <a:p>
                <a:pPr lvl="3" algn="just">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m:t>
                        </m:r>
                        <m:r>
                          <a:rPr lang="vi-VN" i="1">
                            <a:latin typeface="Cambria Math" panose="02040503050406030204" pitchFamily="18" charset="0"/>
                          </a:rPr>
                          <m:t>𝑗</m:t>
                        </m:r>
                      </m:sub>
                    </m:sSub>
                    <m:r>
                      <a:rPr lang="vi-VN" i="1">
                        <a:latin typeface="Cambria Math" panose="02040503050406030204" pitchFamily="18" charset="0"/>
                      </a:rPr>
                      <m:t>)</m:t>
                    </m:r>
                  </m:oMath>
                </a14:m>
                <a:r>
                  <a:rPr lang="en-US" dirty="0">
                    <a:effectLst/>
                  </a:rPr>
                  <a:t> </a:t>
                </a:r>
              </a:p>
              <a:p>
                <a:pPr lvl="3" algn="just">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𝐵</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70E1A33-EDC1-1242-90B4-5D8DD87FFA87}"/>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45E072-9B4B-3F40-97A0-F3D3E5238B1F}"/>
              </a:ext>
            </a:extLst>
          </p:cNvPr>
          <p:cNvSpPr>
            <a:spLocks noGrp="1"/>
          </p:cNvSpPr>
          <p:nvPr>
            <p:ph type="sldNum" sz="quarter" idx="12"/>
          </p:nvPr>
        </p:nvSpPr>
        <p:spPr/>
        <p:txBody>
          <a:bodyPr/>
          <a:lstStyle/>
          <a:p>
            <a:fld id="{20B7F220-0825-4B9B-9156-FF79F33775FE}" type="slidenum">
              <a:rPr lang="vi-VN" smtClean="0"/>
              <a:t>22</a:t>
            </a:fld>
            <a:endParaRPr lang="vi-VN"/>
          </a:p>
        </p:txBody>
      </p:sp>
    </p:spTree>
    <p:extLst>
      <p:ext uri="{BB962C8B-B14F-4D97-AF65-F5344CB8AC3E}">
        <p14:creationId xmlns:p14="http://schemas.microsoft.com/office/powerpoint/2010/main" val="3128814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40B1-1494-0F4E-BB2D-7CEF8C74D008}"/>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63E19B-58D4-B644-9F2C-77FB8210C7DD}"/>
                  </a:ext>
                </a:extLst>
              </p:cNvPr>
              <p:cNvSpPr>
                <a:spLocks noGrp="1"/>
              </p:cNvSpPr>
              <p:nvPr>
                <p:ph idx="1"/>
              </p:nvPr>
            </p:nvSpPr>
            <p:spPr/>
            <p:txBody>
              <a:bodyPr/>
              <a:lstStyle/>
              <a:p>
                <a:pPr lvl="1" algn="just"/>
                <a:r>
                  <a:rPr lang="vi-VN" dirty="0"/>
                  <a:t>GW N sau đó kiểm tra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𝐵</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oMath>
                </a14:m>
                <a:r>
                  <a:rPr lang="vi-VN" dirty="0"/>
                  <a:t> hay không</a:t>
                </a:r>
              </a:p>
              <a:p>
                <a:pPr lvl="1" algn="just"/>
                <a:endParaRPr lang="vi-VN" dirty="0"/>
              </a:p>
              <a:p>
                <a:pPr lvl="2" algn="just"/>
                <a:r>
                  <a:rPr lang="vi-VN" dirty="0"/>
                  <a:t>Nếu không, GW N huỷ bỏ tất cả hành động tiếp theo và gửi tin nhắn từ chối tới nút cảm biến. </a:t>
                </a:r>
              </a:p>
              <a:p>
                <a:pPr lvl="2" algn="just"/>
                <a:endParaRPr lang="vi-VN" dirty="0"/>
              </a:p>
              <a:p>
                <a:pPr lvl="2" algn="just"/>
                <a:r>
                  <a:rPr lang="vi-VN" dirty="0"/>
                  <a:t>Ngược lại, GW N xác thực thành công node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r>
                  <a:rPr lang="en-US" dirty="0">
                    <a:effectLst/>
                  </a:rPr>
                  <a:t> </a:t>
                </a:r>
                <a:endParaRPr lang="en-US" dirty="0"/>
              </a:p>
            </p:txBody>
          </p:sp>
        </mc:Choice>
        <mc:Fallback>
          <p:sp>
            <p:nvSpPr>
              <p:cNvPr id="3" name="Content Placeholder 2">
                <a:extLst>
                  <a:ext uri="{FF2B5EF4-FFF2-40B4-BE49-F238E27FC236}">
                    <a16:creationId xmlns:a16="http://schemas.microsoft.com/office/drawing/2014/main" id="{C863E19B-58D4-B644-9F2C-77FB8210C7DD}"/>
                  </a:ext>
                </a:extLst>
              </p:cNvPr>
              <p:cNvSpPr>
                <a:spLocks noGrp="1" noRot="1" noChangeAspect="1" noMove="1" noResize="1" noEditPoints="1" noAdjustHandles="1" noChangeArrowheads="1" noChangeShapeType="1" noTextEdit="1"/>
              </p:cNvSpPr>
              <p:nvPr>
                <p:ph idx="1"/>
              </p:nvPr>
            </p:nvSpPr>
            <p:spPr>
              <a:blipFill>
                <a:blip r:embed="rId2"/>
                <a:stretch>
                  <a:fillRect t="-560"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A7079B9-C74C-CE42-92E0-AA809649DEB6}"/>
              </a:ext>
            </a:extLst>
          </p:cNvPr>
          <p:cNvSpPr>
            <a:spLocks noGrp="1"/>
          </p:cNvSpPr>
          <p:nvPr>
            <p:ph type="sldNum" sz="quarter" idx="12"/>
          </p:nvPr>
        </p:nvSpPr>
        <p:spPr/>
        <p:txBody>
          <a:bodyPr/>
          <a:lstStyle/>
          <a:p>
            <a:fld id="{20B7F220-0825-4B9B-9156-FF79F33775FE}" type="slidenum">
              <a:rPr lang="vi-VN" smtClean="0"/>
              <a:t>23</a:t>
            </a:fld>
            <a:endParaRPr lang="vi-VN"/>
          </a:p>
        </p:txBody>
      </p:sp>
    </p:spTree>
    <p:extLst>
      <p:ext uri="{BB962C8B-B14F-4D97-AF65-F5344CB8AC3E}">
        <p14:creationId xmlns:p14="http://schemas.microsoft.com/office/powerpoint/2010/main" val="69947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7934-1C7E-6441-B876-BFF1DA36DC15}"/>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2F3A83-F727-C047-B850-7F766A58D308}"/>
                  </a:ext>
                </a:extLst>
              </p:cNvPr>
              <p:cNvSpPr>
                <a:spLocks noGrp="1"/>
              </p:cNvSpPr>
              <p:nvPr>
                <p:ph idx="1"/>
              </p:nvPr>
            </p:nvSpPr>
            <p:spPr>
              <a:xfrm>
                <a:off x="457200" y="1600206"/>
                <a:ext cx="8229600" cy="4756152"/>
              </a:xfrm>
            </p:spPr>
            <p:txBody>
              <a:bodyPr>
                <a:normAutofit/>
              </a:bodyPr>
              <a:lstStyle/>
              <a:p>
                <a:pPr lvl="1" algn="just"/>
                <a:r>
                  <a:rPr lang="vi-VN" dirty="0"/>
                  <a:t>GW N tính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𝐼𝐷</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r>
                      <a:rPr lang="vi-VN" i="1">
                        <a:latin typeface="Cambria Math" panose="02040503050406030204" pitchFamily="18" charset="0"/>
                      </a:rPr>
                      <m:t>)</m:t>
                    </m:r>
                  </m:oMath>
                </a14:m>
                <a:r>
                  <a:rPr lang="vi-VN" dirty="0"/>
                  <a:t> và tìm kiếm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oMath>
                </a14:m>
                <a:r>
                  <a:rPr lang="vi-VN" dirty="0"/>
                  <a:t> tương ứng sử dụng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𝐼𝐷</m:t>
                        </m:r>
                      </m:e>
                      <m:sub>
                        <m:r>
                          <a:rPr lang="vi-VN" i="1">
                            <a:latin typeface="Cambria Math" panose="02040503050406030204" pitchFamily="18" charset="0"/>
                          </a:rPr>
                          <m:t>𝑖</m:t>
                        </m:r>
                      </m:sub>
                      <m:sup>
                        <m:r>
                          <a:rPr lang="vi-VN" i="1">
                            <a:latin typeface="Cambria Math" panose="02040503050406030204" pitchFamily="18" charset="0"/>
                          </a:rPr>
                          <m:t>∗</m:t>
                        </m:r>
                      </m:sup>
                    </m:sSubSup>
                  </m:oMath>
                </a14:m>
                <a:r>
                  <a:rPr lang="vi-VN" dirty="0"/>
                  <a:t>. </a:t>
                </a:r>
              </a:p>
              <a:p>
                <a:pPr lvl="1" algn="just"/>
                <a:endParaRPr lang="vi-VN" dirty="0"/>
              </a:p>
              <a:p>
                <a:pPr lvl="1" algn="just"/>
                <a:r>
                  <a:rPr lang="vi-VN" dirty="0"/>
                  <a:t>GW N tính:</a:t>
                </a:r>
              </a:p>
              <a:p>
                <a:pPr lvl="2"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𝐼𝐷</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r>
                  <a:rPr lang="en-US" dirty="0">
                    <a:effectLst/>
                  </a:rPr>
                  <a:t> </a:t>
                </a:r>
              </a:p>
              <a:p>
                <a:pPr lvl="2"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en-US" dirty="0"/>
              </a:p>
              <a:p>
                <a:pPr lvl="2" algn="just"/>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𝑁</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𝐼𝐷</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en-US" dirty="0"/>
              </a:p>
              <a:p>
                <a:pPr lvl="1" algn="just"/>
                <a:endParaRPr lang="en-US" dirty="0"/>
              </a:p>
              <a:p>
                <a:pPr lvl="1" algn="just"/>
                <a:r>
                  <a:rPr lang="vi-VN" dirty="0"/>
                  <a:t>Sau đó GW N kiểm tra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𝑁</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oMath>
                </a14:m>
                <a:r>
                  <a:rPr lang="vi-VN" dirty="0"/>
                  <a:t> hay không.</a:t>
                </a:r>
              </a:p>
              <a:p>
                <a:pPr lvl="1" algn="just"/>
                <a:endParaRPr lang="vi-VN" dirty="0"/>
              </a:p>
              <a:p>
                <a:pPr lvl="2" algn="just"/>
                <a:r>
                  <a:rPr lang="vi-VN" dirty="0"/>
                  <a:t>Nếu không, GW N huỷ tất cả hành động tiếp theo và gửi tin nhắn từ chối cho thấy người dùng không hợp lệ với nút cảm biến.</a:t>
                </a:r>
                <a:r>
                  <a:rPr lang="en-US" dirty="0"/>
                  <a:t> </a:t>
                </a:r>
              </a:p>
              <a:p>
                <a:pPr lvl="2" algn="just"/>
                <a:endParaRPr lang="en-US" dirty="0"/>
              </a:p>
              <a:p>
                <a:pPr lvl="2" algn="just"/>
                <a:r>
                  <a:rPr lang="vi-VN" dirty="0"/>
                  <a:t>Ngược lại GW N xác nhận rằng người dùng và nút cảm biến là hợp lệ.</a:t>
                </a:r>
                <a:r>
                  <a:rPr lang="en-US" dirty="0"/>
                  <a:t> </a:t>
                </a:r>
              </a:p>
            </p:txBody>
          </p:sp>
        </mc:Choice>
        <mc:Fallback>
          <p:sp>
            <p:nvSpPr>
              <p:cNvPr id="3" name="Content Placeholder 2">
                <a:extLst>
                  <a:ext uri="{FF2B5EF4-FFF2-40B4-BE49-F238E27FC236}">
                    <a16:creationId xmlns:a16="http://schemas.microsoft.com/office/drawing/2014/main" id="{B32F3A83-F727-C047-B850-7F766A58D308}"/>
                  </a:ext>
                </a:extLst>
              </p:cNvPr>
              <p:cNvSpPr>
                <a:spLocks noGrp="1" noRot="1" noChangeAspect="1" noMove="1" noResize="1" noEditPoints="1" noAdjustHandles="1" noChangeArrowheads="1" noChangeShapeType="1" noTextEdit="1"/>
              </p:cNvSpPr>
              <p:nvPr>
                <p:ph idx="1"/>
              </p:nvPr>
            </p:nvSpPr>
            <p:spPr>
              <a:xfrm>
                <a:off x="457200" y="1600206"/>
                <a:ext cx="8229600" cy="4756152"/>
              </a:xfrm>
              <a:blipFill>
                <a:blip r:embed="rId2"/>
                <a:stretch>
                  <a:fillRect t="-532" r="-617" b="-7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E157248-B70A-924A-8A50-2296E618B6AC}"/>
              </a:ext>
            </a:extLst>
          </p:cNvPr>
          <p:cNvSpPr>
            <a:spLocks noGrp="1"/>
          </p:cNvSpPr>
          <p:nvPr>
            <p:ph type="sldNum" sz="quarter" idx="12"/>
          </p:nvPr>
        </p:nvSpPr>
        <p:spPr/>
        <p:txBody>
          <a:bodyPr/>
          <a:lstStyle/>
          <a:p>
            <a:fld id="{20B7F220-0825-4B9B-9156-FF79F33775FE}" type="slidenum">
              <a:rPr lang="vi-VN" smtClean="0"/>
              <a:t>24</a:t>
            </a:fld>
            <a:endParaRPr lang="vi-VN"/>
          </a:p>
        </p:txBody>
      </p:sp>
    </p:spTree>
    <p:extLst>
      <p:ext uri="{BB962C8B-B14F-4D97-AF65-F5344CB8AC3E}">
        <p14:creationId xmlns:p14="http://schemas.microsoft.com/office/powerpoint/2010/main" val="167313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91FF-FA0B-864E-AF8E-5C795F2D1EE8}"/>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B7C9AD-BA92-CF40-AF9B-A316C15345FC}"/>
                  </a:ext>
                </a:extLst>
              </p:cNvPr>
              <p:cNvSpPr>
                <a:spLocks noGrp="1"/>
              </p:cNvSpPr>
              <p:nvPr>
                <p:ph idx="1"/>
              </p:nvPr>
            </p:nvSpPr>
            <p:spPr/>
            <p:txBody>
              <a:bodyPr/>
              <a:lstStyle/>
              <a:p>
                <a:pPr lvl="1" algn="just"/>
                <a:r>
                  <a:rPr lang="vi-VN" dirty="0"/>
                  <a:t>Sau đó GW N tính </a:t>
                </a:r>
              </a:p>
              <a:p>
                <a:pPr lvl="1" algn="just"/>
                <a:endParaRPr lang="en-US" dirty="0"/>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en-US" dirty="0"/>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r>
                      <a:rPr lang="vi-VN" i="1">
                        <a:latin typeface="Cambria Math" panose="02040503050406030204" pitchFamily="18" charset="0"/>
                      </a:rPr>
                      <m:t>=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i="1">
                        <a:latin typeface="Cambria Math" panose="02040503050406030204" pitchFamily="18" charset="0"/>
                      </a:rPr>
                      <m:t>)</m:t>
                    </m:r>
                  </m:oMath>
                </a14:m>
                <a:endParaRPr lang="en-US" dirty="0"/>
              </a:p>
              <a:p>
                <a:pPr lvl="2" algn="just"/>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oMath>
                </a14:m>
                <a:endParaRPr lang="en-US" dirty="0"/>
              </a:p>
              <a:p>
                <a:pPr lvl="1" algn="just"/>
                <a:endParaRPr lang="en-US" dirty="0"/>
              </a:p>
              <a:p>
                <a:pPr lvl="1" algn="just"/>
                <a:r>
                  <a:rPr lang="vi-VN" dirty="0"/>
                  <a:t>Sau đó GW N gửi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en-US" i="1">
                        <a:latin typeface="Cambria Math" panose="02040503050406030204" pitchFamily="18" charset="0"/>
                      </a:rPr>
                      <m:t>⟩</m:t>
                    </m:r>
                  </m:oMath>
                </a14:m>
                <a:r>
                  <a:rPr lang="vi-VN" dirty="0"/>
                  <a:t> tới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thông qua kênh mở.</a:t>
                </a:r>
                <a:r>
                  <a:rPr lang="en-US" dirty="0">
                    <a:effectLst/>
                  </a:rPr>
                  <a:t> </a:t>
                </a:r>
                <a:endParaRPr lang="en-US" dirty="0"/>
              </a:p>
              <a:p>
                <a:pPr lvl="1" algn="just"/>
                <a:endParaRPr lang="en-US" dirty="0"/>
              </a:p>
            </p:txBody>
          </p:sp>
        </mc:Choice>
        <mc:Fallback>
          <p:sp>
            <p:nvSpPr>
              <p:cNvPr id="3" name="Content Placeholder 2">
                <a:extLst>
                  <a:ext uri="{FF2B5EF4-FFF2-40B4-BE49-F238E27FC236}">
                    <a16:creationId xmlns:a16="http://schemas.microsoft.com/office/drawing/2014/main" id="{93B7C9AD-BA92-CF40-AF9B-A316C15345FC}"/>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4996162-F075-724C-9968-852A12518282}"/>
              </a:ext>
            </a:extLst>
          </p:cNvPr>
          <p:cNvSpPr>
            <a:spLocks noGrp="1"/>
          </p:cNvSpPr>
          <p:nvPr>
            <p:ph type="sldNum" sz="quarter" idx="12"/>
          </p:nvPr>
        </p:nvSpPr>
        <p:spPr/>
        <p:txBody>
          <a:bodyPr/>
          <a:lstStyle/>
          <a:p>
            <a:fld id="{20B7F220-0825-4B9B-9156-FF79F33775FE}" type="slidenum">
              <a:rPr lang="vi-VN" smtClean="0"/>
              <a:t>25</a:t>
            </a:fld>
            <a:endParaRPr lang="vi-VN"/>
          </a:p>
        </p:txBody>
      </p:sp>
    </p:spTree>
    <p:extLst>
      <p:ext uri="{BB962C8B-B14F-4D97-AF65-F5344CB8AC3E}">
        <p14:creationId xmlns:p14="http://schemas.microsoft.com/office/powerpoint/2010/main" val="3512819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F83D0-622F-3B47-963E-45050FBED9FA}"/>
              </a:ext>
            </a:extLst>
          </p:cNvPr>
          <p:cNvSpPr>
            <a:spLocks noGrp="1"/>
          </p:cNvSpPr>
          <p:nvPr>
            <p:ph type="title"/>
          </p:nvPr>
        </p:nvSpPr>
        <p:spPr/>
        <p:txBody>
          <a:bodyPr/>
          <a:lstStyle/>
          <a:p>
            <a:r>
              <a:rPr lang="en-US" dirty="0"/>
              <a:t>GIAI ĐOẠN XÁC THỰC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FC6C24-9FB0-344E-B7CF-AFF8DB185F44}"/>
                  </a:ext>
                </a:extLst>
              </p:cNvPr>
              <p:cNvSpPr>
                <a:spLocks noGrp="1"/>
              </p:cNvSpPr>
              <p:nvPr>
                <p:ph idx="1"/>
              </p:nvPr>
            </p:nvSpPr>
            <p:spPr/>
            <p:txBody>
              <a:bodyPr/>
              <a:lstStyle/>
              <a:p>
                <a:pPr lvl="1"/>
                <a:r>
                  <a:rPr lang="vi-VN" dirty="0"/>
                  <a:t>Khi nhận được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en-US" i="1">
                        <a:latin typeface="Cambria Math" panose="02040503050406030204" pitchFamily="18" charset="0"/>
                      </a:rPr>
                      <m:t>⟩</m:t>
                    </m:r>
                  </m:oMath>
                </a14:m>
                <a:r>
                  <a:rPr lang="vi-VN" dirty="0"/>
                  <a:t> từ GW N,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oMath>
                </a14:m>
                <a:r>
                  <a:rPr lang="vi-VN" dirty="0"/>
                  <a:t> hay không. </a:t>
                </a:r>
              </a:p>
              <a:p>
                <a:pPr lvl="1"/>
                <a:endParaRPr lang="vi-VN" dirty="0"/>
              </a:p>
              <a:p>
                <a:pPr lvl="2"/>
                <a:r>
                  <a:rPr lang="vi-VN" dirty="0"/>
                  <a:t>Nếu không, tất cả hoạt động bị huỷ và node cảm biến gửi tin nhắn từ chối tới GW N và người dùng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𝑖</m:t>
                        </m:r>
                      </m:sub>
                    </m:sSub>
                  </m:oMath>
                </a14:m>
                <a:r>
                  <a:rPr lang="vi-VN" dirty="0"/>
                  <a:t>. </a:t>
                </a:r>
              </a:p>
              <a:p>
                <a:pPr lvl="2"/>
                <a:endParaRPr lang="vi-VN" dirty="0"/>
              </a:p>
              <a:p>
                <a:pPr lvl="2"/>
                <a:r>
                  <a:rPr lang="vi-VN" dirty="0"/>
                  <a:t>Ngược lại, node tính toán:</a:t>
                </a:r>
              </a:p>
              <a:p>
                <a:pPr lvl="3">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𝑓</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i="1">
                        <a:latin typeface="Cambria Math" panose="02040503050406030204" pitchFamily="18" charset="0"/>
                      </a:rPr>
                      <m:t>)</m:t>
                    </m:r>
                  </m:oMath>
                </a14:m>
                <a:endParaRPr lang="en-US" dirty="0"/>
              </a:p>
              <a:p>
                <a:pPr lvl="3">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𝐹</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r>
                      <a:rPr lang="vi-VN" i="1">
                        <a:latin typeface="Cambria Math" panose="02040503050406030204" pitchFamily="18" charset="0"/>
                      </a:rPr>
                      <m:t>)</m:t>
                    </m:r>
                  </m:oMath>
                </a14:m>
                <a:endParaRPr lang="en-US" dirty="0"/>
              </a:p>
              <a:p>
                <a:pPr lvl="3"/>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5BFC6C24-9FB0-344E-B7CF-AFF8DB185F44}"/>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405CDD-8CF0-4046-B288-DD500B51F072}"/>
              </a:ext>
            </a:extLst>
          </p:cNvPr>
          <p:cNvSpPr>
            <a:spLocks noGrp="1"/>
          </p:cNvSpPr>
          <p:nvPr>
            <p:ph type="sldNum" sz="quarter" idx="12"/>
          </p:nvPr>
        </p:nvSpPr>
        <p:spPr/>
        <p:txBody>
          <a:bodyPr/>
          <a:lstStyle/>
          <a:p>
            <a:fld id="{20B7F220-0825-4B9B-9156-FF79F33775FE}" type="slidenum">
              <a:rPr lang="vi-VN" smtClean="0"/>
              <a:t>26</a:t>
            </a:fld>
            <a:endParaRPr lang="vi-VN"/>
          </a:p>
        </p:txBody>
      </p:sp>
    </p:spTree>
    <p:extLst>
      <p:ext uri="{BB962C8B-B14F-4D97-AF65-F5344CB8AC3E}">
        <p14:creationId xmlns:p14="http://schemas.microsoft.com/office/powerpoint/2010/main" val="188921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03B5-613D-BF4A-BC7B-51A6503573F4}"/>
              </a:ext>
            </a:extLst>
          </p:cNvPr>
          <p:cNvSpPr>
            <a:spLocks noGrp="1"/>
          </p:cNvSpPr>
          <p:nvPr>
            <p:ph type="title"/>
          </p:nvPr>
        </p:nvSpPr>
        <p:spPr/>
        <p:txBody>
          <a:bodyPr/>
          <a:lstStyle/>
          <a:p>
            <a:r>
              <a:rPr lang="en-US" dirty="0"/>
              <a:t>GIAI ĐOẠN XÁC THỰC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6369F8-BBB7-A14C-B8B1-A6554E96F348}"/>
                  </a:ext>
                </a:extLst>
              </p:cNvPr>
              <p:cNvSpPr>
                <a:spLocks noGrp="1"/>
              </p:cNvSpPr>
              <p:nvPr>
                <p:ph idx="1"/>
              </p:nvPr>
            </p:nvSpPr>
            <p:spPr/>
            <p:txBody>
              <a:bodyPr/>
              <a:lstStyle/>
              <a:p>
                <a:pPr lvl="1" algn="just"/>
                <a:r>
                  <a:rPr lang="vi-VN" dirty="0"/>
                  <a:t>Sau đó nút cảm biến kiểm tra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𝐹</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oMath>
                </a14:m>
                <a:r>
                  <a:rPr lang="vi-VN" dirty="0"/>
                  <a:t> hay không</a:t>
                </a:r>
              </a:p>
              <a:p>
                <a:pPr lvl="1" algn="just"/>
                <a:endParaRPr lang="vi-VN" dirty="0"/>
              </a:p>
              <a:p>
                <a:pPr lvl="2" algn="just"/>
                <a:r>
                  <a:rPr lang="vi-VN" dirty="0"/>
                  <a:t>Nếu không, nút yêu cầu GW N gửi lại tin nhắn. Nếu nút vẫn không thể xác minh tin nhắn gửi lại thành công, tất cả hành động bị huỷ và nút gửi tin nhắn từ chối tới GW N và người dung</a:t>
                </a:r>
                <a:r>
                  <a:rPr lang="en-US" dirty="0"/>
                  <a:t>.</a:t>
                </a:r>
              </a:p>
              <a:p>
                <a:pPr lvl="2" algn="just"/>
                <a:endParaRPr lang="en-US" dirty="0"/>
              </a:p>
              <a:p>
                <a:pPr lvl="2" algn="just"/>
                <a:r>
                  <a:rPr lang="vi-VN" dirty="0"/>
                  <a:t>Mặt khác nếu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𝐹</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oMath>
                </a14:m>
                <a:r>
                  <a:rPr lang="vi-VN" dirty="0"/>
                  <a:t>, nút tính toán khoá phiên</a:t>
                </a:r>
              </a:p>
              <a:p>
                <a:pPr lvl="3" algn="just">
                  <a:buFont typeface="Courier New" panose="02070309020205020404" pitchFamily="49" charset="0"/>
                  <a:buChar char="o"/>
                </a:pPr>
                <a:r>
                  <a:rPr lang="vi-VN" dirty="0"/>
                  <a:t>SK = </a:t>
                </a:r>
                <a14:m>
                  <m:oMath xmlns:m="http://schemas.openxmlformats.org/officeDocument/2006/math">
                    <m:r>
                      <a:rPr lang="vi-VN" i="1">
                        <a:latin typeface="Cambria Math" panose="02040503050406030204" pitchFamily="18" charset="0"/>
                      </a:rPr>
                      <m:t>h</m:t>
                    </m:r>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r>
                      <a:rPr lang="vi-VN" i="1">
                        <a:latin typeface="Cambria Math" panose="02040503050406030204" pitchFamily="18" charset="0"/>
                      </a:rPr>
                      <m:t>)</m:t>
                    </m:r>
                  </m:oMath>
                </a14:m>
                <a:r>
                  <a:rPr lang="vi-VN" dirty="0"/>
                  <a:t> chia sẻ với người dùng</a:t>
                </a:r>
                <a:r>
                  <a:rPr lang="en-US" dirty="0">
                    <a:effectLst/>
                  </a:rPr>
                  <a:t> </a:t>
                </a:r>
              </a:p>
              <a:p>
                <a:pPr lvl="3" algn="jus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r>
                      <a:rPr lang="vi-VN" i="1">
                        <a:latin typeface="Cambria Math" panose="02040503050406030204" pitchFamily="18" charset="0"/>
                      </a:rPr>
                      <m:t> || </m:t>
                    </m:r>
                    <m:r>
                      <a:rPr lang="vi-VN" i="1">
                        <a:latin typeface="Cambria Math" panose="02040503050406030204" pitchFamily="18" charset="0"/>
                      </a:rPr>
                      <m:t>𝑆𝐾</m:t>
                    </m:r>
                    <m:r>
                      <a:rPr lang="vi-VN" i="1">
                        <a:latin typeface="Cambria Math" panose="02040503050406030204" pitchFamily="18" charset="0"/>
                      </a:rPr>
                      <m:t>)</m:t>
                    </m:r>
                  </m:oMath>
                </a14:m>
                <a:endParaRPr lang="en-US" dirty="0"/>
              </a:p>
              <a:p>
                <a:pPr lvl="3" algn="just"/>
                <a:endParaRPr lang="en-US" dirty="0"/>
              </a:p>
              <a:p>
                <a:pPr lvl="1" algn="just"/>
                <a:r>
                  <a:rPr lang="vi-VN" dirty="0"/>
                  <a:t>Sau đó, nút gửi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en-US" i="1">
                        <a:latin typeface="Cambria Math" panose="02040503050406030204" pitchFamily="18" charset="0"/>
                      </a:rPr>
                      <m:t>⟩</m:t>
                    </m:r>
                  </m:oMath>
                </a14:m>
                <a:r>
                  <a:rPr lang="vi-VN" dirty="0"/>
                  <a:t> tới người dùng thông qua kênh mở.</a:t>
                </a:r>
                <a:endParaRPr lang="en-US" dirty="0"/>
              </a:p>
              <a:p>
                <a:pPr lvl="1" algn="just"/>
                <a:endParaRPr lang="en-US" dirty="0"/>
              </a:p>
            </p:txBody>
          </p:sp>
        </mc:Choice>
        <mc:Fallback>
          <p:sp>
            <p:nvSpPr>
              <p:cNvPr id="3" name="Content Placeholder 2">
                <a:extLst>
                  <a:ext uri="{FF2B5EF4-FFF2-40B4-BE49-F238E27FC236}">
                    <a16:creationId xmlns:a16="http://schemas.microsoft.com/office/drawing/2014/main" id="{766369F8-BBB7-A14C-B8B1-A6554E96F348}"/>
                  </a:ext>
                </a:extLst>
              </p:cNvPr>
              <p:cNvSpPr>
                <a:spLocks noGrp="1" noRot="1" noChangeAspect="1" noMove="1" noResize="1" noEditPoints="1" noAdjustHandles="1" noChangeArrowheads="1" noChangeShapeType="1" noTextEdit="1"/>
              </p:cNvSpPr>
              <p:nvPr>
                <p:ph idx="1"/>
              </p:nvPr>
            </p:nvSpPr>
            <p:spPr>
              <a:blipFill>
                <a:blip r:embed="rId2"/>
                <a:stretch>
                  <a:fillRect t="-560"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D924B9B-19E8-7C49-B0A9-4BF8C13F88D4}"/>
              </a:ext>
            </a:extLst>
          </p:cNvPr>
          <p:cNvSpPr>
            <a:spLocks noGrp="1"/>
          </p:cNvSpPr>
          <p:nvPr>
            <p:ph type="sldNum" sz="quarter" idx="12"/>
          </p:nvPr>
        </p:nvSpPr>
        <p:spPr/>
        <p:txBody>
          <a:bodyPr/>
          <a:lstStyle/>
          <a:p>
            <a:fld id="{20B7F220-0825-4B9B-9156-FF79F33775FE}" type="slidenum">
              <a:rPr lang="vi-VN" smtClean="0"/>
              <a:t>27</a:t>
            </a:fld>
            <a:endParaRPr lang="vi-VN"/>
          </a:p>
        </p:txBody>
      </p:sp>
    </p:spTree>
    <p:extLst>
      <p:ext uri="{BB962C8B-B14F-4D97-AF65-F5344CB8AC3E}">
        <p14:creationId xmlns:p14="http://schemas.microsoft.com/office/powerpoint/2010/main" val="407334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57C5-CF16-C246-AABE-7B6F51573E91}"/>
              </a:ext>
            </a:extLst>
          </p:cNvPr>
          <p:cNvSpPr>
            <a:spLocks noGrp="1"/>
          </p:cNvSpPr>
          <p:nvPr>
            <p:ph type="title"/>
          </p:nvPr>
        </p:nvSpPr>
        <p:spPr/>
        <p:txBody>
          <a:bodyPr/>
          <a:lstStyle/>
          <a:p>
            <a:r>
              <a:rPr lang="en-US" dirty="0"/>
              <a:t>GIAI ĐOẠN XÁC THỰC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F450CB-FCCE-304B-B84A-B9C056AE3B81}"/>
                  </a:ext>
                </a:extLst>
              </p:cNvPr>
              <p:cNvSpPr>
                <a:spLocks noGrp="1"/>
              </p:cNvSpPr>
              <p:nvPr>
                <p:ph idx="1"/>
              </p:nvPr>
            </p:nvSpPr>
            <p:spPr/>
            <p:txBody>
              <a:bodyPr/>
              <a:lstStyle/>
              <a:p>
                <a:pPr lvl="1"/>
                <a:r>
                  <a:rPr lang="vi-VN" dirty="0"/>
                  <a:t>Khi nhận được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en-US" i="1">
                        <a:latin typeface="Cambria Math" panose="02040503050406030204" pitchFamily="18" charset="0"/>
                      </a:rPr>
                      <m:t>⟩</m:t>
                    </m:r>
                  </m:oMath>
                </a14:m>
                <a:r>
                  <a:rPr lang="vi-VN" dirty="0"/>
                  <a:t> từ nút cảm biến, người dùng kiểm tra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𝐶</m:t>
                            </m:r>
                          </m:sub>
                        </m:sSub>
                      </m:e>
                    </m:d>
                    <m:r>
                      <a:rPr lang="vi-VN" i="1">
                        <a:latin typeface="Cambria Math" panose="02040503050406030204" pitchFamily="18" charset="0"/>
                      </a:rPr>
                      <m:t>&lt;  </m:t>
                    </m:r>
                    <m:r>
                      <a:rPr lang="en-US" i="1">
                        <a:latin typeface="Cambria Math" panose="02040503050406030204" pitchFamily="18" charset="0"/>
                      </a:rPr>
                      <m:t>△</m:t>
                    </m:r>
                    <m:r>
                      <a:rPr lang="en-US" i="1">
                        <a:latin typeface="Cambria Math" panose="02040503050406030204" pitchFamily="18" charset="0"/>
                      </a:rPr>
                      <m:t>𝑇</m:t>
                    </m:r>
                  </m:oMath>
                </a14:m>
                <a:r>
                  <a:rPr lang="vi-VN" dirty="0"/>
                  <a:t> hay không. </a:t>
                </a:r>
              </a:p>
              <a:p>
                <a:pPr lvl="1"/>
                <a:endParaRPr lang="vi-VN" dirty="0"/>
              </a:p>
              <a:p>
                <a:pPr lvl="2"/>
                <a:r>
                  <a:rPr lang="vi-VN" dirty="0"/>
                  <a:t>Nếu không, người dùng huỷ toàn bộ hành động và gửi tin nhắn từ chối tới nút cảm biến. </a:t>
                </a:r>
              </a:p>
              <a:p>
                <a:pPr lvl="2"/>
                <a:endParaRPr lang="vi-VN" dirty="0"/>
              </a:p>
              <a:p>
                <a:pPr lvl="2"/>
                <a:r>
                  <a:rPr lang="vi-VN" dirty="0"/>
                  <a:t>Ngược lại, Thẻ thông minh SC tính toán:</a:t>
                </a:r>
                <a:r>
                  <a:rPr lang="en-US" dirty="0"/>
                  <a:t> </a:t>
                </a:r>
              </a:p>
              <a:p>
                <a:pPr lvl="3">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en-US" dirty="0"/>
              </a:p>
              <a:p>
                <a:pPr lvl="3">
                  <a:buFont typeface="Courier New" panose="02070309020205020404" pitchFamily="49" charset="0"/>
                  <a:buChar char="o"/>
                </a:pPr>
                <a:r>
                  <a:rPr lang="vi-VN" dirty="0"/>
                  <a:t>Khoá phiên </a:t>
                </a:r>
                <a14:m>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oMath>
                </a14:m>
                <a:r>
                  <a:rPr lang="vi-VN" dirty="0"/>
                  <a:t> chia sẻ với node,</a:t>
                </a:r>
                <a:r>
                  <a:rPr lang="en-US" dirty="0">
                    <a:effectLst/>
                  </a:rPr>
                  <a:t> </a:t>
                </a:r>
              </a:p>
              <a:p>
                <a:pPr lvl="3">
                  <a:buFont typeface="Courier New" panose="02070309020205020404" pitchFamily="49" charset="0"/>
                  <a:buChar char="o"/>
                </a:pP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𝑅</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r>
                      <a:rPr lang="vi-VN" i="1">
                        <a:latin typeface="Cambria Math" panose="02040503050406030204" pitchFamily="18" charset="0"/>
                      </a:rPr>
                      <m:t>)</m:t>
                    </m:r>
                  </m:oMath>
                </a14:m>
                <a:r>
                  <a:rPr lang="en-US" dirty="0">
                    <a:effectLst/>
                  </a:rPr>
                  <a:t> </a:t>
                </a:r>
              </a:p>
              <a:p>
                <a:pPr lvl="2"/>
                <a:endParaRPr lang="en-US" dirty="0"/>
              </a:p>
            </p:txBody>
          </p:sp>
        </mc:Choice>
        <mc:Fallback xmlns="">
          <p:sp>
            <p:nvSpPr>
              <p:cNvPr id="3" name="Content Placeholder 2">
                <a:extLst>
                  <a:ext uri="{FF2B5EF4-FFF2-40B4-BE49-F238E27FC236}">
                    <a16:creationId xmlns:a16="http://schemas.microsoft.com/office/drawing/2014/main" id="{10F450CB-FCCE-304B-B84A-B9C056AE3B81}"/>
                  </a:ext>
                </a:extLst>
              </p:cNvPr>
              <p:cNvSpPr>
                <a:spLocks noGrp="1" noRot="1" noChangeAspect="1" noMove="1" noResize="1" noEditPoints="1" noAdjustHandles="1" noChangeArrowheads="1" noChangeShapeType="1" noTextEdit="1"/>
              </p:cNvSpPr>
              <p:nvPr>
                <p:ph idx="1"/>
              </p:nvPr>
            </p:nvSpPr>
            <p:spPr>
              <a:blipFill>
                <a:blip r:embed="rId2"/>
                <a:stretch>
                  <a:fillRect t="-560" r="-3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F22174-9918-274C-A1D0-80FCCC7D460A}"/>
              </a:ext>
            </a:extLst>
          </p:cNvPr>
          <p:cNvSpPr>
            <a:spLocks noGrp="1"/>
          </p:cNvSpPr>
          <p:nvPr>
            <p:ph type="sldNum" sz="quarter" idx="12"/>
          </p:nvPr>
        </p:nvSpPr>
        <p:spPr/>
        <p:txBody>
          <a:bodyPr/>
          <a:lstStyle/>
          <a:p>
            <a:fld id="{20B7F220-0825-4B9B-9156-FF79F33775FE}" type="slidenum">
              <a:rPr lang="vi-VN" smtClean="0"/>
              <a:t>28</a:t>
            </a:fld>
            <a:endParaRPr lang="vi-VN"/>
          </a:p>
        </p:txBody>
      </p:sp>
    </p:spTree>
    <p:extLst>
      <p:ext uri="{BB962C8B-B14F-4D97-AF65-F5344CB8AC3E}">
        <p14:creationId xmlns:p14="http://schemas.microsoft.com/office/powerpoint/2010/main" val="1814723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8B57F-C3AD-5C4D-A239-481756AE6F08}"/>
              </a:ext>
            </a:extLst>
          </p:cNvPr>
          <p:cNvSpPr>
            <a:spLocks noGrp="1"/>
          </p:cNvSpPr>
          <p:nvPr>
            <p:ph type="title"/>
          </p:nvPr>
        </p:nvSpPr>
        <p:spPr/>
        <p:txBody>
          <a:bodyPr/>
          <a:lstStyle/>
          <a:p>
            <a:r>
              <a:rPr lang="en-US" dirty="0"/>
              <a:t>GIAI ĐOẠN XÁC THỰC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A4AB5B-870E-DD4A-956F-D5CEE67C7CC2}"/>
                  </a:ext>
                </a:extLst>
              </p:cNvPr>
              <p:cNvSpPr>
                <a:spLocks noGrp="1"/>
              </p:cNvSpPr>
              <p:nvPr>
                <p:ph idx="1"/>
              </p:nvPr>
            </p:nvSpPr>
            <p:spPr/>
            <p:txBody>
              <a:bodyPr/>
              <a:lstStyle/>
              <a:p>
                <a:pPr lvl="1"/>
                <a:r>
                  <a:rPr lang="vi-VN" dirty="0"/>
                  <a:t>Sau đó nó kiểm tra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𝑅</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oMath>
                </a14:m>
                <a:r>
                  <a:rPr lang="vi-VN" dirty="0"/>
                  <a:t> hay không</a:t>
                </a:r>
                <a:r>
                  <a:rPr lang="en-US" dirty="0">
                    <a:effectLst/>
                  </a:rPr>
                  <a:t> </a:t>
                </a:r>
              </a:p>
              <a:p>
                <a:pPr lvl="1"/>
                <a:endParaRPr lang="en-US" dirty="0"/>
              </a:p>
              <a:p>
                <a:pPr lvl="2"/>
                <a:r>
                  <a:rPr lang="vi-VN" dirty="0"/>
                  <a:t>Nếu không người dùng yêu cầu node gửi lại tin nhắn </a:t>
                </a:r>
                <a14:m>
                  <m:oMath xmlns:m="http://schemas.openxmlformats.org/officeDocument/2006/math">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4</m:t>
                        </m:r>
                      </m:sub>
                    </m:sSub>
                    <m:r>
                      <a:rPr lang="en-US" i="1">
                        <a:latin typeface="Cambria Math" panose="02040503050406030204" pitchFamily="18" charset="0"/>
                      </a:rPr>
                      <m:t>⟩</m:t>
                    </m:r>
                  </m:oMath>
                </a14:m>
                <a:r>
                  <a:rPr lang="vi-VN" dirty="0"/>
                  <a:t>. Nếu tin nhắn gửi lại vẫn không được xác minh thành công, người dùng huỷ giai đoạn này và gửi tin nhắn từ chối tới nút. </a:t>
                </a:r>
              </a:p>
              <a:p>
                <a:pPr lvl="2"/>
                <a:endParaRPr lang="en-US" dirty="0"/>
              </a:p>
              <a:p>
                <a:pPr lvl="2"/>
                <a:r>
                  <a:rPr lang="vi-VN" dirty="0"/>
                  <a:t>Ngược lại, nếu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𝑅</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oMath>
                </a14:m>
                <a:r>
                  <a:rPr lang="vi-VN" dirty="0"/>
                  <a:t>, người dùng xác nhận rằng GW N và nút là hợp lệ, và </a:t>
                </a:r>
                <a14:m>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oMath>
                </a14:m>
                <a:r>
                  <a:rPr lang="vi-VN" dirty="0"/>
                  <a:t> được tính khớp với SK của nút cảm biến.</a:t>
                </a:r>
                <a:endParaRPr lang="en-US" dirty="0"/>
              </a:p>
              <a:p>
                <a:pPr lvl="2"/>
                <a:endParaRPr lang="en-US" dirty="0"/>
              </a:p>
            </p:txBody>
          </p:sp>
        </mc:Choice>
        <mc:Fallback xmlns="">
          <p:sp>
            <p:nvSpPr>
              <p:cNvPr id="3" name="Content Placeholder 2">
                <a:extLst>
                  <a:ext uri="{FF2B5EF4-FFF2-40B4-BE49-F238E27FC236}">
                    <a16:creationId xmlns:a16="http://schemas.microsoft.com/office/drawing/2014/main" id="{35A4AB5B-870E-DD4A-956F-D5CEE67C7CC2}"/>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4B1D6F-54BF-8049-AF2F-77F0B5238E51}"/>
              </a:ext>
            </a:extLst>
          </p:cNvPr>
          <p:cNvSpPr>
            <a:spLocks noGrp="1"/>
          </p:cNvSpPr>
          <p:nvPr>
            <p:ph type="sldNum" sz="quarter" idx="12"/>
          </p:nvPr>
        </p:nvSpPr>
        <p:spPr/>
        <p:txBody>
          <a:bodyPr/>
          <a:lstStyle/>
          <a:p>
            <a:fld id="{20B7F220-0825-4B9B-9156-FF79F33775FE}" type="slidenum">
              <a:rPr lang="vi-VN" smtClean="0"/>
              <a:t>29</a:t>
            </a:fld>
            <a:endParaRPr lang="vi-VN"/>
          </a:p>
        </p:txBody>
      </p:sp>
    </p:spTree>
    <p:extLst>
      <p:ext uri="{BB962C8B-B14F-4D97-AF65-F5344CB8AC3E}">
        <p14:creationId xmlns:p14="http://schemas.microsoft.com/office/powerpoint/2010/main" val="88600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FF37-6A61-DA49-B206-F6F4C2845CC8}"/>
              </a:ext>
            </a:extLst>
          </p:cNvPr>
          <p:cNvSpPr>
            <a:spLocks noGrp="1"/>
          </p:cNvSpPr>
          <p:nvPr>
            <p:ph type="title"/>
          </p:nvPr>
        </p:nvSpPr>
        <p:spPr/>
        <p:txBody>
          <a:bodyPr/>
          <a:lstStyle/>
          <a:p>
            <a:r>
              <a:rPr lang="en-US" dirty="0"/>
              <a:t>GIỚI THIỆU</a:t>
            </a:r>
          </a:p>
        </p:txBody>
      </p:sp>
      <p:sp>
        <p:nvSpPr>
          <p:cNvPr id="3" name="Content Placeholder 2">
            <a:extLst>
              <a:ext uri="{FF2B5EF4-FFF2-40B4-BE49-F238E27FC236}">
                <a16:creationId xmlns:a16="http://schemas.microsoft.com/office/drawing/2014/main" id="{B62B0098-536B-8F4F-B7CE-152CEF3AB6F9}"/>
              </a:ext>
            </a:extLst>
          </p:cNvPr>
          <p:cNvSpPr>
            <a:spLocks noGrp="1"/>
          </p:cNvSpPr>
          <p:nvPr>
            <p:ph idx="1"/>
          </p:nvPr>
        </p:nvSpPr>
        <p:spPr/>
        <p:txBody>
          <a:bodyPr/>
          <a:lstStyle/>
          <a:p>
            <a:pPr lvl="1" algn="just"/>
            <a:r>
              <a:rPr lang="en-US" b="1" dirty="0"/>
              <a:t>Internet of Things (IoT):</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nổi</a:t>
            </a:r>
            <a:r>
              <a:rPr lang="en-US" dirty="0"/>
              <a:t> </a:t>
            </a:r>
            <a:r>
              <a:rPr lang="en-US" dirty="0" err="1"/>
              <a:t>kết</a:t>
            </a:r>
            <a:r>
              <a:rPr lang="en-US" dirty="0"/>
              <a:t> </a:t>
            </a:r>
            <a:r>
              <a:rPr lang="en-US" dirty="0" err="1"/>
              <a:t>nối</a:t>
            </a:r>
            <a:r>
              <a:rPr lang="en-US" dirty="0"/>
              <a:t> </a:t>
            </a:r>
            <a:r>
              <a:rPr lang="en-US" dirty="0" err="1"/>
              <a:t>nhiều</a:t>
            </a:r>
            <a:r>
              <a:rPr lang="en-US" dirty="0"/>
              <a:t> </a:t>
            </a:r>
            <a:r>
              <a:rPr lang="en-US" dirty="0" err="1"/>
              <a:t>loại</a:t>
            </a:r>
            <a:r>
              <a:rPr lang="en-US" dirty="0"/>
              <a:t> </a:t>
            </a:r>
            <a:r>
              <a:rPr lang="en-US" dirty="0" err="1"/>
              <a:t>thiết</a:t>
            </a:r>
            <a:r>
              <a:rPr lang="en-US" dirty="0"/>
              <a:t> </a:t>
            </a:r>
            <a:r>
              <a:rPr lang="en-US" dirty="0" err="1"/>
              <a:t>bị</a:t>
            </a:r>
            <a:r>
              <a:rPr lang="en-US" dirty="0"/>
              <a:t>: </a:t>
            </a:r>
            <a:r>
              <a:rPr lang="en-US" dirty="0" err="1"/>
              <a:t>điện</a:t>
            </a:r>
            <a:r>
              <a:rPr lang="en-US" dirty="0"/>
              <a:t> </a:t>
            </a:r>
            <a:r>
              <a:rPr lang="en-US" dirty="0" err="1"/>
              <a:t>thoại</a:t>
            </a:r>
            <a:r>
              <a:rPr lang="en-US" dirty="0"/>
              <a:t> </a:t>
            </a:r>
            <a:r>
              <a:rPr lang="en-US" dirty="0" err="1"/>
              <a:t>thông</a:t>
            </a:r>
            <a:r>
              <a:rPr lang="en-US" dirty="0"/>
              <a:t> </a:t>
            </a:r>
            <a:r>
              <a:rPr lang="en-US" dirty="0" err="1"/>
              <a:t>minh</a:t>
            </a:r>
            <a:r>
              <a:rPr lang="en-US" dirty="0"/>
              <a:t>, </a:t>
            </a:r>
            <a:r>
              <a:rPr lang="en-US" dirty="0" err="1"/>
              <a:t>thiết</a:t>
            </a:r>
            <a:r>
              <a:rPr lang="en-US" dirty="0"/>
              <a:t> </a:t>
            </a:r>
            <a:r>
              <a:rPr lang="en-US" dirty="0" err="1"/>
              <a:t>bị</a:t>
            </a:r>
            <a:r>
              <a:rPr lang="en-US" dirty="0"/>
              <a:t> </a:t>
            </a:r>
            <a:r>
              <a:rPr lang="en-US" dirty="0" err="1"/>
              <a:t>gia</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mạng</a:t>
            </a:r>
            <a:r>
              <a:rPr lang="en-US" dirty="0"/>
              <a:t> </a:t>
            </a:r>
            <a:r>
              <a:rPr lang="en-US" dirty="0" err="1"/>
              <a:t>khác</a:t>
            </a:r>
            <a:r>
              <a:rPr lang="en-US" dirty="0"/>
              <a:t>. </a:t>
            </a:r>
          </a:p>
          <a:p>
            <a:pPr lvl="1" algn="just"/>
            <a:endParaRPr lang="en-US" dirty="0"/>
          </a:p>
          <a:p>
            <a:pPr lvl="1" algn="just"/>
            <a:r>
              <a:rPr lang="en-US" dirty="0" err="1"/>
              <a:t>Các</a:t>
            </a:r>
            <a:r>
              <a:rPr lang="en-US" dirty="0"/>
              <a:t> </a:t>
            </a:r>
            <a:r>
              <a:rPr lang="en-US" dirty="0" err="1"/>
              <a:t>lĩnh</a:t>
            </a:r>
            <a:r>
              <a:rPr lang="en-US" dirty="0"/>
              <a:t> </a:t>
            </a:r>
            <a:r>
              <a:rPr lang="en-US" dirty="0" err="1"/>
              <a:t>vực</a:t>
            </a:r>
            <a:r>
              <a:rPr lang="en-US" dirty="0"/>
              <a:t> </a:t>
            </a:r>
            <a:r>
              <a:rPr lang="en-US" dirty="0" err="1"/>
              <a:t>ứng</a:t>
            </a:r>
            <a:r>
              <a:rPr lang="en-US" dirty="0"/>
              <a:t> </a:t>
            </a:r>
            <a:r>
              <a:rPr lang="en-US" dirty="0" err="1"/>
              <a:t>dụng</a:t>
            </a:r>
            <a:r>
              <a:rPr lang="en-US" dirty="0"/>
              <a:t>: </a:t>
            </a:r>
            <a:r>
              <a:rPr lang="en-US" dirty="0" err="1"/>
              <a:t>Nhà</a:t>
            </a:r>
            <a:r>
              <a:rPr lang="en-US" dirty="0"/>
              <a:t> </a:t>
            </a:r>
            <a:r>
              <a:rPr lang="en-US" dirty="0" err="1"/>
              <a:t>thông</a:t>
            </a:r>
            <a:r>
              <a:rPr lang="en-US" dirty="0"/>
              <a:t> </a:t>
            </a:r>
            <a:r>
              <a:rPr lang="en-US" dirty="0" err="1"/>
              <a:t>minh</a:t>
            </a:r>
            <a:r>
              <a:rPr lang="en-US" dirty="0"/>
              <a:t>, </a:t>
            </a:r>
            <a:r>
              <a:rPr lang="en-US" dirty="0" err="1"/>
              <a:t>chăm</a:t>
            </a:r>
            <a:r>
              <a:rPr lang="en-US" dirty="0"/>
              <a:t> </a:t>
            </a:r>
            <a:r>
              <a:rPr lang="en-US" dirty="0" err="1"/>
              <a:t>sóc</a:t>
            </a:r>
            <a:r>
              <a:rPr lang="en-US" dirty="0"/>
              <a:t> </a:t>
            </a:r>
            <a:r>
              <a:rPr lang="en-US" dirty="0" err="1"/>
              <a:t>sức</a:t>
            </a:r>
            <a:r>
              <a:rPr lang="en-US" dirty="0"/>
              <a:t> </a:t>
            </a:r>
            <a:r>
              <a:rPr lang="en-US" dirty="0" err="1"/>
              <a:t>khoẻ</a:t>
            </a:r>
            <a:r>
              <a:rPr lang="en-US" dirty="0"/>
              <a:t>, </a:t>
            </a:r>
            <a:r>
              <a:rPr lang="en-US" dirty="0" err="1"/>
              <a:t>giám</a:t>
            </a:r>
            <a:r>
              <a:rPr lang="en-US" dirty="0"/>
              <a:t> </a:t>
            </a:r>
            <a:r>
              <a:rPr lang="en-US" dirty="0" err="1"/>
              <a:t>sát</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sản</a:t>
            </a:r>
            <a:r>
              <a:rPr lang="en-US" dirty="0"/>
              <a:t> </a:t>
            </a:r>
            <a:r>
              <a:rPr lang="en-US" dirty="0" err="1"/>
              <a:t>xuất</a:t>
            </a:r>
            <a:r>
              <a:rPr lang="en-US" dirty="0"/>
              <a:t>,…</a:t>
            </a:r>
          </a:p>
          <a:p>
            <a:pPr lvl="1" algn="just"/>
            <a:endParaRPr lang="en-US" dirty="0"/>
          </a:p>
          <a:p>
            <a:pPr lvl="1" algn="just"/>
            <a:r>
              <a:rPr lang="en-US" dirty="0" err="1"/>
              <a:t>Công</a:t>
            </a:r>
            <a:r>
              <a:rPr lang="en-US" dirty="0"/>
              <a:t> </a:t>
            </a:r>
            <a:r>
              <a:rPr lang="en-US" dirty="0" err="1"/>
              <a:t>nghệ</a:t>
            </a:r>
            <a:r>
              <a:rPr lang="en-US" dirty="0"/>
              <a:t> 5G </a:t>
            </a:r>
            <a:r>
              <a:rPr lang="en-US" dirty="0" err="1"/>
              <a:t>đang</a:t>
            </a:r>
            <a:r>
              <a:rPr lang="en-US" dirty="0"/>
              <a:t> </a:t>
            </a:r>
            <a:r>
              <a:rPr lang="en-US" dirty="0" err="1"/>
              <a:t>dần</a:t>
            </a:r>
            <a:r>
              <a:rPr lang="en-US" dirty="0"/>
              <a:t> </a:t>
            </a:r>
            <a:r>
              <a:rPr lang="en-US" dirty="0" err="1"/>
              <a:t>được</a:t>
            </a:r>
            <a:r>
              <a:rPr lang="en-US" dirty="0"/>
              <a:t> </a:t>
            </a:r>
            <a:r>
              <a:rPr lang="en-US" dirty="0" err="1"/>
              <a:t>ứng</a:t>
            </a:r>
            <a:r>
              <a:rPr lang="en-US" dirty="0"/>
              <a:t> dung </a:t>
            </a:r>
            <a:r>
              <a:rPr lang="en-US" dirty="0" err="1"/>
              <a:t>rộng</a:t>
            </a:r>
            <a:r>
              <a:rPr lang="en-US" dirty="0"/>
              <a:t> </a:t>
            </a:r>
            <a:r>
              <a:rPr lang="en-US" dirty="0" err="1"/>
              <a:t>rãi</a:t>
            </a:r>
            <a:r>
              <a:rPr lang="en-US" dirty="0"/>
              <a:t> </a:t>
            </a:r>
            <a:r>
              <a:rPr lang="en-US" dirty="0" err="1"/>
              <a:t>trong</a:t>
            </a:r>
            <a:r>
              <a:rPr lang="en-US" dirty="0"/>
              <a:t> </a:t>
            </a:r>
            <a:r>
              <a:rPr lang="en-US" dirty="0" err="1"/>
              <a:t>lĩnh</a:t>
            </a:r>
            <a:r>
              <a:rPr lang="en-US" dirty="0"/>
              <a:t> </a:t>
            </a:r>
            <a:r>
              <a:rPr lang="en-US" dirty="0" err="1"/>
              <a:t>vực</a:t>
            </a:r>
            <a:r>
              <a:rPr lang="en-US" dirty="0"/>
              <a:t> IoT, </a:t>
            </a:r>
            <a:r>
              <a:rPr lang="en-US" dirty="0" err="1"/>
              <a:t>giúp</a:t>
            </a:r>
            <a:r>
              <a:rPr lang="en-US" dirty="0"/>
              <a:t> </a:t>
            </a:r>
            <a:r>
              <a:rPr lang="en-US" dirty="0" err="1"/>
              <a:t>cải</a:t>
            </a:r>
            <a:r>
              <a:rPr lang="en-US" dirty="0"/>
              <a:t> </a:t>
            </a:r>
            <a:r>
              <a:rPr lang="en-US" dirty="0" err="1"/>
              <a:t>thiện</a:t>
            </a:r>
            <a:r>
              <a:rPr lang="en-US" dirty="0"/>
              <a:t> </a:t>
            </a:r>
            <a:r>
              <a:rPr lang="en-US" dirty="0" err="1"/>
              <a:t>tính</a:t>
            </a:r>
            <a:r>
              <a:rPr lang="en-US" dirty="0"/>
              <a:t> di </a:t>
            </a:r>
            <a:r>
              <a:rPr lang="en-US" dirty="0" err="1"/>
              <a:t>động</a:t>
            </a:r>
            <a:r>
              <a:rPr lang="en-US" dirty="0"/>
              <a:t> </a:t>
            </a:r>
            <a:r>
              <a:rPr lang="en-US" dirty="0" err="1"/>
              <a:t>và</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thiết</a:t>
            </a:r>
            <a:r>
              <a:rPr lang="en-US" dirty="0"/>
              <a:t> </a:t>
            </a:r>
            <a:r>
              <a:rPr lang="en-US" dirty="0" err="1"/>
              <a:t>bị</a:t>
            </a:r>
            <a:r>
              <a:rPr lang="en-US" dirty="0"/>
              <a:t>.</a:t>
            </a:r>
          </a:p>
        </p:txBody>
      </p:sp>
      <p:sp>
        <p:nvSpPr>
          <p:cNvPr id="4" name="Slide Number Placeholder 3">
            <a:extLst>
              <a:ext uri="{FF2B5EF4-FFF2-40B4-BE49-F238E27FC236}">
                <a16:creationId xmlns:a16="http://schemas.microsoft.com/office/drawing/2014/main" id="{18E00A4E-1433-1647-B8A2-91EE80A511F0}"/>
              </a:ext>
            </a:extLst>
          </p:cNvPr>
          <p:cNvSpPr>
            <a:spLocks noGrp="1"/>
          </p:cNvSpPr>
          <p:nvPr>
            <p:ph type="sldNum" sz="quarter" idx="12"/>
          </p:nvPr>
        </p:nvSpPr>
        <p:spPr/>
        <p:txBody>
          <a:bodyPr/>
          <a:lstStyle/>
          <a:p>
            <a:fld id="{20B7F220-0825-4B9B-9156-FF79F33775FE}" type="slidenum">
              <a:rPr lang="vi-VN" smtClean="0"/>
              <a:t>3</a:t>
            </a:fld>
            <a:endParaRPr lang="vi-VN"/>
          </a:p>
        </p:txBody>
      </p:sp>
    </p:spTree>
    <p:extLst>
      <p:ext uri="{BB962C8B-B14F-4D97-AF65-F5344CB8AC3E}">
        <p14:creationId xmlns:p14="http://schemas.microsoft.com/office/powerpoint/2010/main" val="1944205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4A65-4B9F-5E4B-9EDE-1C390E9E41C2}"/>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1E8146-6DBD-0C44-9216-B0522E8B7CD2}"/>
                  </a:ext>
                </a:extLst>
              </p:cNvPr>
              <p:cNvSpPr>
                <a:spLocks noGrp="1"/>
              </p:cNvSpPr>
              <p:nvPr>
                <p:ph idx="1"/>
              </p:nvPr>
            </p:nvSpPr>
            <p:spPr/>
            <p:txBody>
              <a:bodyPr/>
              <a:lstStyle/>
              <a:p>
                <a:pPr lvl="1"/>
                <a:r>
                  <a:rPr lang="en-US" dirty="0" err="1"/>
                  <a:t>Điểm</a:t>
                </a:r>
                <a:r>
                  <a:rPr lang="en-US" dirty="0"/>
                  <a:t> </a:t>
                </a:r>
                <a:r>
                  <a:rPr lang="en-US" dirty="0" err="1"/>
                  <a:t>yếu</a:t>
                </a:r>
                <a:r>
                  <a:rPr lang="en-US" dirty="0"/>
                  <a:t> </a:t>
                </a:r>
                <a:r>
                  <a:rPr lang="en-US" dirty="0" err="1"/>
                  <a:t>khoá</a:t>
                </a:r>
                <a:r>
                  <a:rPr lang="en-US" dirty="0"/>
                  <a:t> </a:t>
                </a:r>
                <a:r>
                  <a:rPr lang="en-US" dirty="0" err="1"/>
                  <a:t>bí</a:t>
                </a:r>
                <a:r>
                  <a:rPr lang="en-US" dirty="0"/>
                  <a:t> </a:t>
                </a:r>
                <a:r>
                  <a:rPr lang="en-US" dirty="0" err="1"/>
                  <a:t>mật</a:t>
                </a:r>
                <a:r>
                  <a:rPr lang="en-US" dirty="0"/>
                  <a:t> </a:t>
                </a:r>
                <a:r>
                  <a:rPr lang="en-US" dirty="0" err="1"/>
                  <a:t>của</a:t>
                </a:r>
                <a:r>
                  <a:rPr lang="en-US" dirty="0"/>
                  <a:t> </a:t>
                </a:r>
                <a:r>
                  <a:rPr lang="en-US" dirty="0" err="1"/>
                  <a:t>nút</a:t>
                </a:r>
                <a:r>
                  <a:rPr lang="en-US" dirty="0"/>
                  <a:t> </a:t>
                </a:r>
                <a:r>
                  <a:rPr lang="en-US" dirty="0" err="1"/>
                  <a:t>cổng</a:t>
                </a:r>
                <a:endParaRPr lang="en-US" dirty="0"/>
              </a:p>
              <a:p>
                <a:pPr lvl="1"/>
                <a:endParaRPr lang="en-US" dirty="0"/>
              </a:p>
              <a:p>
                <a:pPr lvl="2"/>
                <a:r>
                  <a:rPr lang="en-US" dirty="0" err="1"/>
                  <a:t>Trong</a:t>
                </a:r>
                <a:r>
                  <a:rPr lang="en-US" dirty="0"/>
                  <a:t> </a:t>
                </a:r>
                <a:r>
                  <a:rPr lang="en-US" dirty="0" err="1"/>
                  <a:t>sơ</a:t>
                </a:r>
                <a:r>
                  <a:rPr lang="en-US" dirty="0"/>
                  <a:t> </a:t>
                </a:r>
                <a:r>
                  <a:rPr lang="en-US" dirty="0" err="1"/>
                  <a:t>đồ</a:t>
                </a:r>
                <a:r>
                  <a:rPr lang="en-US" dirty="0"/>
                  <a:t> </a:t>
                </a:r>
                <a:r>
                  <a:rPr lang="en-US" dirty="0" err="1"/>
                  <a:t>này</a:t>
                </a:r>
                <a:r>
                  <a:rPr lang="vi-VN" dirty="0"/>
                  <a:t>, người dùng được uỷ quyền có thể trích xuất giá trị băm của khoá bí mật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vi-VN" dirty="0"/>
                  <a:t>, vì người dùng này dễ dàng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r>
                      <a:rPr lang="vi-VN" i="1">
                        <a:latin typeface="Cambria Math" panose="02040503050406030204" pitchFamily="18" charset="0"/>
                      </a:rPr>
                      <m:t>𝑃</m:t>
                    </m:r>
                    <m:sSub>
                      <m:sSubPr>
                        <m:ctrlPr>
                          <a:rPr lang="en-US" i="1">
                            <a:latin typeface="Cambria Math" panose="02040503050406030204" pitchFamily="18" charset="0"/>
                          </a:rPr>
                        </m:ctrlPr>
                      </m:sSubPr>
                      <m:e>
                        <m:r>
                          <a:rPr lang="vi-VN" i="1">
                            <a:latin typeface="Cambria Math" panose="02040503050406030204" pitchFamily="18" charset="0"/>
                          </a:rPr>
                          <m:t>𝑊</m:t>
                        </m:r>
                      </m:e>
                      <m:sub>
                        <m:r>
                          <a:rPr lang="vi-VN" i="1">
                            <a:latin typeface="Cambria Math" panose="02040503050406030204" pitchFamily="18" charset="0"/>
                          </a:rPr>
                          <m:t>𝑡</m:t>
                        </m:r>
                      </m:sub>
                    </m:sSub>
                    <m:r>
                      <a:rPr lang="vi-VN" i="1">
                        <a:latin typeface="Cambria Math" panose="02040503050406030204" pitchFamily="18" charset="0"/>
                      </a:rPr>
                      <m:t>)</m:t>
                    </m:r>
                  </m:oMath>
                </a14:m>
                <a:r>
                  <a:rPr lang="vi-VN" dirty="0"/>
                  <a:t> bằng mật khẩu P</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𝑊</m:t>
                        </m:r>
                      </m:e>
                      <m:sub>
                        <m:r>
                          <a:rPr lang="vi-VN" i="1">
                            <a:latin typeface="Cambria Math" panose="02040503050406030204" pitchFamily="18" charset="0"/>
                          </a:rPr>
                          <m:t>𝑖</m:t>
                        </m:r>
                      </m:sub>
                    </m:sSub>
                  </m:oMath>
                </a14:m>
                <a:r>
                  <a:rPr lang="vi-VN" dirty="0"/>
                  <a:t> của mình và thông tin được truy xuất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oMath>
                </a14:m>
                <a:r>
                  <a:rPr lang="vi-VN" dirty="0"/>
                  <a:t> từ thẻ thông mính của người đó. </a:t>
                </a:r>
              </a:p>
              <a:p>
                <a:pPr lvl="2"/>
                <a:endParaRPr lang="vi-VN" dirty="0"/>
              </a:p>
              <a:p>
                <a:pPr lvl="2"/>
                <a:r>
                  <a:rPr lang="vi-VN" dirty="0"/>
                  <a:t>Do đó, khoá bí mật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vi-VN" dirty="0"/>
                  <a:t> của gateway node, được sử dụng cho mọi người dùng, không an toàn.</a:t>
                </a:r>
                <a:endParaRPr lang="en-US" dirty="0"/>
              </a:p>
              <a:p>
                <a:pPr lvl="2"/>
                <a:endParaRPr lang="en-US" dirty="0"/>
              </a:p>
            </p:txBody>
          </p:sp>
        </mc:Choice>
        <mc:Fallback xmlns="">
          <p:sp>
            <p:nvSpPr>
              <p:cNvPr id="3" name="Content Placeholder 2">
                <a:extLst>
                  <a:ext uri="{FF2B5EF4-FFF2-40B4-BE49-F238E27FC236}">
                    <a16:creationId xmlns:a16="http://schemas.microsoft.com/office/drawing/2014/main" id="{9A1E8146-6DBD-0C44-9216-B0522E8B7CD2}"/>
                  </a:ext>
                </a:extLst>
              </p:cNvPr>
              <p:cNvSpPr>
                <a:spLocks noGrp="1" noRot="1" noChangeAspect="1" noMove="1" noResize="1" noEditPoints="1" noAdjustHandles="1" noChangeArrowheads="1" noChangeShapeType="1" noTextEdit="1"/>
              </p:cNvSpPr>
              <p:nvPr>
                <p:ph idx="1"/>
              </p:nvPr>
            </p:nvSpPr>
            <p:spPr>
              <a:blipFill>
                <a:blip r:embed="rId2"/>
                <a:stretch>
                  <a:fillRect t="-56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EF8D111-EBB3-F941-A557-D0B5238215D6}"/>
              </a:ext>
            </a:extLst>
          </p:cNvPr>
          <p:cNvSpPr>
            <a:spLocks noGrp="1"/>
          </p:cNvSpPr>
          <p:nvPr>
            <p:ph type="sldNum" sz="quarter" idx="12"/>
          </p:nvPr>
        </p:nvSpPr>
        <p:spPr/>
        <p:txBody>
          <a:bodyPr/>
          <a:lstStyle/>
          <a:p>
            <a:fld id="{20B7F220-0825-4B9B-9156-FF79F33775FE}" type="slidenum">
              <a:rPr lang="vi-VN" smtClean="0"/>
              <a:t>30</a:t>
            </a:fld>
            <a:endParaRPr lang="vi-VN"/>
          </a:p>
        </p:txBody>
      </p:sp>
    </p:spTree>
    <p:extLst>
      <p:ext uri="{BB962C8B-B14F-4D97-AF65-F5344CB8AC3E}">
        <p14:creationId xmlns:p14="http://schemas.microsoft.com/office/powerpoint/2010/main" val="3202039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A0D7-50FB-5444-A019-8C6DDCB33304}"/>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3D3334-73CD-784E-8240-DD755F2B6024}"/>
                  </a:ext>
                </a:extLst>
              </p:cNvPr>
              <p:cNvSpPr>
                <a:spLocks noGrp="1"/>
              </p:cNvSpPr>
              <p:nvPr>
                <p:ph idx="1"/>
              </p:nvPr>
            </p:nvSpPr>
            <p:spPr/>
            <p:txBody>
              <a:bodyPr/>
              <a:lstStyle/>
              <a:p>
                <a:pPr lvl="1"/>
                <a:r>
                  <a:rPr lang="en-US" dirty="0" err="1"/>
                  <a:t>Thẻ</a:t>
                </a:r>
                <a:r>
                  <a:rPr lang="en-US" dirty="0"/>
                  <a:t> </a:t>
                </a:r>
                <a:r>
                  <a:rPr lang="en-US" dirty="0" err="1"/>
                  <a:t>thông</a:t>
                </a:r>
                <a:r>
                  <a:rPr lang="en-US" dirty="0"/>
                  <a:t> </a:t>
                </a:r>
                <a:r>
                  <a:rPr lang="en-US" dirty="0" err="1"/>
                  <a:t>minh</a:t>
                </a:r>
                <a:r>
                  <a:rPr lang="en-US" dirty="0"/>
                  <a:t> </a:t>
                </a:r>
                <a:r>
                  <a:rPr lang="en-US" dirty="0" err="1"/>
                  <a:t>bị</a:t>
                </a:r>
                <a:r>
                  <a:rPr lang="en-US" dirty="0"/>
                  <a:t> </a:t>
                </a:r>
                <a:r>
                  <a:rPr lang="en-US" dirty="0" err="1"/>
                  <a:t>lấy</a:t>
                </a:r>
                <a:r>
                  <a:rPr lang="en-US" dirty="0"/>
                  <a:t> </a:t>
                </a:r>
                <a:r>
                  <a:rPr lang="en-US" dirty="0" err="1"/>
                  <a:t>mất</a:t>
                </a:r>
                <a:r>
                  <a:rPr lang="en-US" dirty="0"/>
                  <a:t> </a:t>
                </a:r>
                <a:r>
                  <a:rPr lang="en-US" dirty="0" err="1"/>
                  <a:t>và</a:t>
                </a:r>
                <a:r>
                  <a:rPr lang="en-US" dirty="0"/>
                  <a:t> </a:t>
                </a:r>
                <a:r>
                  <a:rPr lang="en-US" dirty="0" err="1"/>
                  <a:t>tấn</a:t>
                </a:r>
                <a:r>
                  <a:rPr lang="en-US" dirty="0"/>
                  <a:t> </a:t>
                </a:r>
                <a:r>
                  <a:rPr lang="en-US" dirty="0" err="1"/>
                  <a:t>công</a:t>
                </a:r>
                <a:r>
                  <a:rPr lang="en-US" dirty="0"/>
                  <a:t> </a:t>
                </a:r>
                <a:r>
                  <a:rPr lang="en-US" dirty="0" err="1"/>
                  <a:t>đoán</a:t>
                </a:r>
                <a:r>
                  <a:rPr lang="en-US" dirty="0"/>
                  <a:t> </a:t>
                </a:r>
                <a:r>
                  <a:rPr lang="en-US" dirty="0" err="1"/>
                  <a:t>mật</a:t>
                </a:r>
                <a:r>
                  <a:rPr lang="en-US" dirty="0"/>
                  <a:t> </a:t>
                </a:r>
                <a:r>
                  <a:rPr lang="en-US" dirty="0" err="1"/>
                  <a:t>khẩu</a:t>
                </a:r>
                <a:endParaRPr lang="en-US" dirty="0"/>
              </a:p>
              <a:p>
                <a:pPr lvl="1"/>
                <a:endParaRPr lang="en-US" dirty="0"/>
              </a:p>
              <a:p>
                <a:pPr lvl="2"/>
                <a:r>
                  <a:rPr lang="vi-VN" dirty="0"/>
                  <a:t>Bằng cách phân tích, kẻ tấn công có thể trích xuất tất cả thông tin nhạy cảm được lưu trữ trong bộ nhớ của thẻ thông minh lấy được.</a:t>
                </a:r>
              </a:p>
              <a:p>
                <a:pPr lvl="2"/>
                <a:endParaRPr lang="vi-VN" dirty="0"/>
              </a:p>
              <a:p>
                <a:pPr lvl="2"/>
                <a:r>
                  <a:rPr lang="vi-VN" dirty="0"/>
                  <a:t>Sau khi trích xuất khoá bí mật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r>
                      <a:rPr lang="vi-VN" i="1">
                        <a:latin typeface="Cambria Math" panose="02040503050406030204" pitchFamily="18" charset="0"/>
                      </a:rPr>
                      <m:t> </m:t>
                    </m:r>
                  </m:oMath>
                </a14:m>
                <a:r>
                  <a:rPr lang="vi-VN" dirty="0"/>
                  <a:t>từ chính mình và khoá bí mật từ thẻ thông minh lấy được của người dùng, kẻ tất công có thể đoán mật khẩu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𝑃𝑊</m:t>
                        </m:r>
                      </m:e>
                      <m:sub>
                        <m:r>
                          <a:rPr lang="vi-VN" i="1">
                            <a:latin typeface="Cambria Math" panose="02040503050406030204" pitchFamily="18" charset="0"/>
                          </a:rPr>
                          <m:t>𝑖</m:t>
                        </m:r>
                      </m:sub>
                      <m:sup>
                        <m:r>
                          <a:rPr lang="vi-VN" i="1">
                            <a:latin typeface="Cambria Math" panose="02040503050406030204" pitchFamily="18" charset="0"/>
                          </a:rPr>
                          <m:t>∗</m:t>
                        </m:r>
                      </m:sup>
                    </m:sSubSup>
                  </m:oMath>
                </a14:m>
                <a:r>
                  <a:rPr lang="vi-VN" dirty="0"/>
                  <a:t>và tính toán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𝑒</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vi-VN" i="1">
                                <a:latin typeface="Cambria Math" panose="02040503050406030204" pitchFamily="18" charset="0"/>
                              </a:rPr>
                              <m:t>𝑃𝑊</m:t>
                            </m:r>
                          </m:e>
                          <m:sub>
                            <m:r>
                              <a:rPr lang="vi-VN" i="1">
                                <a:latin typeface="Cambria Math" panose="02040503050406030204" pitchFamily="18" charset="0"/>
                              </a:rPr>
                              <m:t>𝑖</m:t>
                            </m:r>
                          </m:sub>
                          <m:sup>
                            <m:r>
                              <a:rPr lang="vi-VN" i="1">
                                <a:latin typeface="Cambria Math" panose="02040503050406030204" pitchFamily="18" charset="0"/>
                              </a:rPr>
                              <m:t>∗</m:t>
                            </m:r>
                          </m:sup>
                        </m:sSubSup>
                      </m:e>
                    </m:d>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vi-VN" dirty="0"/>
                  <a:t>.</a:t>
                </a:r>
                <a:r>
                  <a:rPr lang="en-US" dirty="0">
                    <a:effectLst/>
                  </a:rPr>
                  <a:t> </a:t>
                </a:r>
              </a:p>
              <a:p>
                <a:pPr lvl="2"/>
                <a:endParaRPr lang="en-US" dirty="0"/>
              </a:p>
              <a:p>
                <a:pPr lvl="2"/>
                <a:r>
                  <a:rPr lang="vi-VN" dirty="0">
                    <a:solidFill>
                      <a:srgbClr val="FF0000"/>
                    </a:solidFill>
                  </a:rPr>
                  <a:t>Nếu </a:t>
                </a:r>
                <a14:m>
                  <m:oMath xmlns:m="http://schemas.openxmlformats.org/officeDocument/2006/math">
                    <m:sSubSup>
                      <m:sSubSupPr>
                        <m:ctrlPr>
                          <a:rPr lang="en-US" i="1">
                            <a:solidFill>
                              <a:srgbClr val="FF0000"/>
                            </a:solidFill>
                            <a:latin typeface="Cambria Math" panose="02040503050406030204" pitchFamily="18" charset="0"/>
                          </a:rPr>
                        </m:ctrlPr>
                      </m:sSubSupPr>
                      <m:e>
                        <m:r>
                          <a:rPr lang="vi-VN" i="1">
                            <a:solidFill>
                              <a:srgbClr val="FF0000"/>
                            </a:solidFill>
                            <a:latin typeface="Cambria Math" panose="02040503050406030204" pitchFamily="18" charset="0"/>
                          </a:rPr>
                          <m:t>𝑒</m:t>
                        </m:r>
                      </m:e>
                      <m:sub>
                        <m:r>
                          <a:rPr lang="vi-VN" i="1">
                            <a:solidFill>
                              <a:srgbClr val="FF0000"/>
                            </a:solidFill>
                            <a:latin typeface="Cambria Math" panose="02040503050406030204" pitchFamily="18" charset="0"/>
                          </a:rPr>
                          <m:t>𝑖</m:t>
                        </m:r>
                      </m:sub>
                      <m:sup>
                        <m:r>
                          <a:rPr lang="vi-VN" i="1">
                            <a:solidFill>
                              <a:srgbClr val="FF0000"/>
                            </a:solidFill>
                            <a:latin typeface="Cambria Math" panose="02040503050406030204" pitchFamily="18" charset="0"/>
                          </a:rPr>
                          <m:t>∗</m:t>
                        </m:r>
                      </m:sup>
                    </m:sSubSup>
                    <m:r>
                      <a:rPr lang="vi-VN"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𝑒</m:t>
                        </m:r>
                      </m:e>
                      <m:sub>
                        <m:r>
                          <a:rPr lang="vi-VN" i="1">
                            <a:solidFill>
                              <a:srgbClr val="FF0000"/>
                            </a:solidFill>
                            <a:latin typeface="Cambria Math" panose="02040503050406030204" pitchFamily="18" charset="0"/>
                          </a:rPr>
                          <m:t>𝑖</m:t>
                        </m:r>
                      </m:sub>
                    </m:sSub>
                  </m:oMath>
                </a14:m>
                <a:r>
                  <a:rPr lang="vi-VN" dirty="0">
                    <a:solidFill>
                      <a:srgbClr val="FF0000"/>
                    </a:solidFill>
                  </a:rPr>
                  <a:t> vẫn được giữ, kẻ tấn công có thể lấy được mật khẩu thực tế.</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853D3334-73CD-784E-8240-DD755F2B6024}"/>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2C48A1-3541-DF4C-B9D1-4838A18798EE}"/>
              </a:ext>
            </a:extLst>
          </p:cNvPr>
          <p:cNvSpPr>
            <a:spLocks noGrp="1"/>
          </p:cNvSpPr>
          <p:nvPr>
            <p:ph type="sldNum" sz="quarter" idx="12"/>
          </p:nvPr>
        </p:nvSpPr>
        <p:spPr/>
        <p:txBody>
          <a:bodyPr/>
          <a:lstStyle/>
          <a:p>
            <a:fld id="{20B7F220-0825-4B9B-9156-FF79F33775FE}" type="slidenum">
              <a:rPr lang="vi-VN" smtClean="0"/>
              <a:t>31</a:t>
            </a:fld>
            <a:endParaRPr lang="vi-VN"/>
          </a:p>
        </p:txBody>
      </p:sp>
    </p:spTree>
    <p:extLst>
      <p:ext uri="{BB962C8B-B14F-4D97-AF65-F5344CB8AC3E}">
        <p14:creationId xmlns:p14="http://schemas.microsoft.com/office/powerpoint/2010/main" val="3954163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3CFDA-71B0-A044-8DFD-E1BAF1CFA024}"/>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6CC0FC-E84B-AA46-ADAC-647CCCA6771A}"/>
                  </a:ext>
                </a:extLst>
              </p:cNvPr>
              <p:cNvSpPr>
                <a:spLocks noGrp="1"/>
              </p:cNvSpPr>
              <p:nvPr>
                <p:ph idx="1"/>
              </p:nvPr>
            </p:nvSpPr>
            <p:spPr/>
            <p:txBody>
              <a:bodyPr/>
              <a:lstStyle/>
              <a:p>
                <a:pPr lvl="1"/>
                <a:r>
                  <a:rPr lang="en-US" dirty="0"/>
                  <a:t>Nguy </a:t>
                </a:r>
                <a:r>
                  <a:rPr lang="en-US" dirty="0" err="1"/>
                  <a:t>cơ</a:t>
                </a:r>
                <a:r>
                  <a:rPr lang="en-US" dirty="0"/>
                  <a:t> </a:t>
                </a:r>
                <a:r>
                  <a:rPr lang="en-US" dirty="0" err="1"/>
                  <a:t>với</a:t>
                </a:r>
                <a:r>
                  <a:rPr lang="en-US" dirty="0"/>
                  <a:t> </a:t>
                </a:r>
                <a:r>
                  <a:rPr lang="en-US" dirty="0" err="1"/>
                  <a:t>người</a:t>
                </a:r>
                <a:r>
                  <a:rPr lang="en-US" dirty="0"/>
                  <a:t> </a:t>
                </a:r>
                <a:r>
                  <a:rPr lang="en-US" dirty="0" err="1"/>
                  <a:t>dùng</a:t>
                </a:r>
                <a:r>
                  <a:rPr lang="en-US" dirty="0"/>
                  <a:t> </a:t>
                </a:r>
                <a:r>
                  <a:rPr lang="en-US" dirty="0" err="1"/>
                  <a:t>nặc</a:t>
                </a:r>
                <a:r>
                  <a:rPr lang="en-US" dirty="0"/>
                  <a:t> </a:t>
                </a:r>
                <a:r>
                  <a:rPr lang="en-US" dirty="0" err="1"/>
                  <a:t>danh</a:t>
                </a:r>
                <a:endParaRPr lang="en-US" dirty="0"/>
              </a:p>
              <a:p>
                <a:pPr lvl="1"/>
                <a:endParaRPr lang="en-US" dirty="0"/>
              </a:p>
              <a:p>
                <a:pPr lvl="2"/>
                <a:r>
                  <a:rPr lang="vi-VN" dirty="0"/>
                  <a:t>Nếu người dùng được uỷ quyển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𝑗</m:t>
                        </m:r>
                      </m:sub>
                    </m:sSub>
                  </m:oMath>
                </a14:m>
                <a:r>
                  <a:rPr lang="vi-VN" dirty="0"/>
                  <a:t>, là kẻ tấn công và biết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oMath>
                </a14:m>
                <a:r>
                  <a:rPr lang="vi-VN" dirty="0"/>
                  <a:t>, hắn có thể tính toán danh tính của người dùng khác.</a:t>
                </a:r>
                <a:endParaRPr lang="en-US" dirty="0"/>
              </a:p>
              <a:p>
                <a:pPr lvl="2"/>
                <a:endParaRPr lang="en-US" dirty="0"/>
              </a:p>
              <a:p>
                <a:pPr lvl="2"/>
                <a:r>
                  <a:rPr lang="en-US" dirty="0" err="1"/>
                  <a:t>Kẻ</a:t>
                </a:r>
                <a:r>
                  <a:rPr lang="en-US" dirty="0"/>
                  <a:t> </a:t>
                </a:r>
                <a:r>
                  <a:rPr lang="en-US" dirty="0" err="1"/>
                  <a:t>tấn</a:t>
                </a:r>
                <a:r>
                  <a:rPr lang="en-US" dirty="0"/>
                  <a:t> </a:t>
                </a:r>
                <a:r>
                  <a:rPr lang="en-US" dirty="0" err="1"/>
                  <a:t>công</a:t>
                </a:r>
                <a:r>
                  <a:rPr lang="en-US" dirty="0"/>
                  <a:t> </a:t>
                </a:r>
                <a:r>
                  <a:rPr lang="en-US" dirty="0" err="1"/>
                  <a:t>chặn</a:t>
                </a:r>
                <a:r>
                  <a:rPr lang="en-US" dirty="0"/>
                  <a:t> tin </a:t>
                </a:r>
                <a:r>
                  <a:rPr lang="en-US" dirty="0" err="1"/>
                  <a:t>nhắn</a:t>
                </a:r>
                <a:r>
                  <a:rPr lang="en-US" dirty="0"/>
                  <a:t> </a:t>
                </a:r>
                <a:r>
                  <a:rPr lang="en-US" dirty="0" err="1"/>
                  <a:t>của</a:t>
                </a:r>
                <a:r>
                  <a:rPr lang="en-US" dirty="0"/>
                  <a:t> </a:t>
                </a:r>
                <a:r>
                  <a:rPr lang="en-US" dirty="0" err="1"/>
                  <a:t>người</a:t>
                </a:r>
                <a:r>
                  <a:rPr lang="en-US" dirty="0"/>
                  <a:t> </a:t>
                </a:r>
                <a:r>
                  <a:rPr lang="en-US" dirty="0" err="1"/>
                  <a:t>dùng</a:t>
                </a:r>
                <a:r>
                  <a:rPr lang="en-US" dirty="0"/>
                  <a:t>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e>
                    </m:d>
                    <m:r>
                      <a:rPr lang="vi-VN" b="0" i="0" smtClean="0">
                        <a:latin typeface="Cambria Math" panose="02040503050406030204" pitchFamily="18" charset="0"/>
                      </a:rPr>
                      <m:t>, </m:t>
                    </m:r>
                    <m:r>
                      <m:rPr>
                        <m:sty m:val="p"/>
                      </m:rPr>
                      <a:rPr lang="vi-VN" b="0" i="1" smtClean="0">
                        <a:latin typeface="Cambria Math" panose="02040503050406030204" pitchFamily="18" charset="0"/>
                      </a:rPr>
                      <m:t>trong</m:t>
                    </m:r>
                  </m:oMath>
                </a14:m>
                <a:r>
                  <a:rPr lang="en-US" dirty="0"/>
                  <a:t> </a:t>
                </a:r>
                <a:r>
                  <a:rPr lang="en-US" dirty="0" err="1"/>
                  <a:t>đó</a:t>
                </a:r>
                <a:r>
                  <a:rPr lang="en-US" dirty="0"/>
                  <a:t>:</a:t>
                </a:r>
              </a:p>
              <a:p>
                <a:pPr lvl="3">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e>
                        </m:d>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𝑒</m:t>
                            </m:r>
                          </m:e>
                          <m:sub>
                            <m:r>
                              <a:rPr lang="vi-VN" i="1">
                                <a:latin typeface="Cambria Math" panose="02040503050406030204" pitchFamily="18" charset="0"/>
                              </a:rPr>
                              <m:t>𝑖</m:t>
                            </m:r>
                          </m:sub>
                        </m:sSub>
                      </m:e>
                    </m:d>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oMath>
                </a14:m>
                <a:endParaRPr lang="en-US" dirty="0"/>
              </a:p>
              <a:p>
                <a:pPr lvl="3">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en-US" dirty="0"/>
              </a:p>
              <a:p>
                <a:pPr lvl="3">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𝐼𝐷</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endParaRPr lang="vi-VN" dirty="0"/>
              </a:p>
              <a:p>
                <a:pPr lvl="2">
                  <a:buFont typeface="Courier New" panose="02070309020205020404" pitchFamily="49" charset="0"/>
                  <a:buChar char="o"/>
                </a:pPr>
                <a:endParaRPr lang="vi-VN" dirty="0"/>
              </a:p>
              <a:p>
                <a:pPr marL="685782" lvl="2" indent="0">
                  <a:buNone/>
                </a:pPr>
                <a:r>
                  <a:rPr lang="vi-VN" dirty="0">
                    <a:solidFill>
                      <a:srgbClr val="FF0000"/>
                    </a:solidFill>
                  </a:rPr>
                  <a:t>=&gt; Tính được </a:t>
                </a:r>
                <a14:m>
                  <m:oMath xmlns:m="http://schemas.openxmlformats.org/officeDocument/2006/math">
                    <m:sSubSup>
                      <m:sSubSupPr>
                        <m:ctrlPr>
                          <a:rPr lang="en-US" i="1">
                            <a:solidFill>
                              <a:srgbClr val="FF0000"/>
                            </a:solidFill>
                            <a:latin typeface="Cambria Math" panose="02040503050406030204" pitchFamily="18" charset="0"/>
                          </a:rPr>
                        </m:ctrlPr>
                      </m:sSubSupPr>
                      <m:e>
                        <m:r>
                          <a:rPr lang="vi-VN" i="1">
                            <a:solidFill>
                              <a:srgbClr val="FF0000"/>
                            </a:solidFill>
                            <a:latin typeface="Cambria Math" panose="02040503050406030204" pitchFamily="18" charset="0"/>
                          </a:rPr>
                          <m:t>𝐼𝐷</m:t>
                        </m:r>
                      </m:e>
                      <m:sub>
                        <m:r>
                          <a:rPr lang="vi-VN" i="1">
                            <a:solidFill>
                              <a:srgbClr val="FF0000"/>
                            </a:solidFill>
                            <a:latin typeface="Cambria Math" panose="02040503050406030204" pitchFamily="18" charset="0"/>
                          </a:rPr>
                          <m:t>𝑖</m:t>
                        </m:r>
                      </m:sub>
                      <m:sup>
                        <m:r>
                          <a:rPr lang="vi-VN" i="1">
                            <a:solidFill>
                              <a:srgbClr val="FF0000"/>
                            </a:solidFill>
                            <a:latin typeface="Cambria Math" panose="02040503050406030204" pitchFamily="18" charset="0"/>
                          </a:rPr>
                          <m:t>′</m:t>
                        </m:r>
                      </m:sup>
                    </m:sSubSup>
                    <m:r>
                      <a:rPr lang="vi-VN"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𝑀𝐼</m:t>
                        </m:r>
                      </m:e>
                      <m:sub>
                        <m:r>
                          <a:rPr lang="vi-VN" i="1">
                            <a:solidFill>
                              <a:srgbClr val="FF0000"/>
                            </a:solidFill>
                            <a:latin typeface="Cambria Math" panose="02040503050406030204" pitchFamily="18" charset="0"/>
                          </a:rPr>
                          <m:t>𝑖</m:t>
                        </m:r>
                      </m:sub>
                    </m:sSub>
                    <m:r>
                      <a:rPr lang="vi-VN" i="1">
                        <a:solidFill>
                          <a:srgbClr val="FF0000"/>
                        </a:solidFill>
                        <a:latin typeface="Cambria Math" panose="02040503050406030204" pitchFamily="18" charset="0"/>
                      </a:rPr>
                      <m:t>⊕</m:t>
                    </m:r>
                    <m:r>
                      <a:rPr lang="vi-VN" i="1">
                        <a:solidFill>
                          <a:srgbClr val="FF0000"/>
                        </a:solidFill>
                        <a:latin typeface="Cambria Math" panose="02040503050406030204" pitchFamily="18" charset="0"/>
                      </a:rPr>
                      <m:t>h</m:t>
                    </m:r>
                    <m:r>
                      <a:rPr lang="vi-VN"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𝑇</m:t>
                        </m:r>
                      </m:e>
                      <m:sub>
                        <m:r>
                          <a:rPr lang="vi-VN" i="1">
                            <a:solidFill>
                              <a:srgbClr val="FF0000"/>
                            </a:solidFill>
                            <a:latin typeface="Cambria Math" panose="02040503050406030204" pitchFamily="18" charset="0"/>
                          </a:rPr>
                          <m:t>1</m:t>
                        </m:r>
                      </m:sub>
                    </m:sSub>
                    <m:r>
                      <a:rPr lang="vi-VN" i="1">
                        <a:solidFill>
                          <a:srgbClr val="FF0000"/>
                        </a:solidFill>
                        <a:latin typeface="Cambria Math" panose="02040503050406030204" pitchFamily="18" charset="0"/>
                      </a:rPr>
                      <m:t> || </m:t>
                    </m:r>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𝑋</m:t>
                        </m:r>
                      </m:e>
                      <m:sub>
                        <m:r>
                          <a:rPr lang="vi-VN" i="1">
                            <a:solidFill>
                              <a:srgbClr val="FF0000"/>
                            </a:solidFill>
                            <a:latin typeface="Cambria Math" panose="02040503050406030204" pitchFamily="18" charset="0"/>
                          </a:rPr>
                          <m:t>𝑈</m:t>
                        </m:r>
                      </m:sub>
                    </m:sSub>
                    <m:r>
                      <a:rPr lang="vi-VN" i="1">
                        <a:solidFill>
                          <a:srgbClr val="FF0000"/>
                        </a:solidFill>
                        <a:latin typeface="Cambria Math" panose="02040503050406030204" pitchFamily="18" charset="0"/>
                      </a:rPr>
                      <m:t>)</m:t>
                    </m:r>
                  </m:oMath>
                </a14:m>
                <a:r>
                  <a:rPr lang="vi-VN" dirty="0">
                    <a:solidFill>
                      <a:srgbClr val="FF0000"/>
                    </a:solidFill>
                  </a:rPr>
                  <a:t>, đó là danh tính ban đầu của người dùng. </a:t>
                </a:r>
              </a:p>
              <a:p>
                <a:pPr lvl="2"/>
                <a:endParaRPr lang="en-US" dirty="0"/>
              </a:p>
            </p:txBody>
          </p:sp>
        </mc:Choice>
        <mc:Fallback xmlns="">
          <p:sp>
            <p:nvSpPr>
              <p:cNvPr id="3" name="Content Placeholder 2">
                <a:extLst>
                  <a:ext uri="{FF2B5EF4-FFF2-40B4-BE49-F238E27FC236}">
                    <a16:creationId xmlns:a16="http://schemas.microsoft.com/office/drawing/2014/main" id="{276CC0FC-E84B-AA46-ADAC-647CCCA6771A}"/>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841FAEE-E97E-A944-83AA-09BD6A98A3A7}"/>
              </a:ext>
            </a:extLst>
          </p:cNvPr>
          <p:cNvSpPr>
            <a:spLocks noGrp="1"/>
          </p:cNvSpPr>
          <p:nvPr>
            <p:ph type="sldNum" sz="quarter" idx="12"/>
          </p:nvPr>
        </p:nvSpPr>
        <p:spPr/>
        <p:txBody>
          <a:bodyPr/>
          <a:lstStyle/>
          <a:p>
            <a:fld id="{20B7F220-0825-4B9B-9156-FF79F33775FE}" type="slidenum">
              <a:rPr lang="vi-VN" smtClean="0"/>
              <a:t>32</a:t>
            </a:fld>
            <a:endParaRPr lang="vi-VN"/>
          </a:p>
        </p:txBody>
      </p:sp>
    </p:spTree>
    <p:extLst>
      <p:ext uri="{BB962C8B-B14F-4D97-AF65-F5344CB8AC3E}">
        <p14:creationId xmlns:p14="http://schemas.microsoft.com/office/powerpoint/2010/main" val="215787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CD53-D765-0948-A0C5-9DCDE9966ECB}"/>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E29EED-07C2-FA40-B3B7-A5D368674DE4}"/>
                  </a:ext>
                </a:extLst>
              </p:cNvPr>
              <p:cNvSpPr>
                <a:spLocks noGrp="1"/>
              </p:cNvSpPr>
              <p:nvPr>
                <p:ph idx="1"/>
              </p:nvPr>
            </p:nvSpPr>
            <p:spPr/>
            <p:txBody>
              <a:bodyPr/>
              <a:lstStyle/>
              <a:p>
                <a:pPr lvl="1"/>
                <a:r>
                  <a:rPr lang="en-US" dirty="0" err="1"/>
                  <a:t>Các</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không</a:t>
                </a:r>
                <a:r>
                  <a:rPr lang="en-US" dirty="0"/>
                  <a:t> </a:t>
                </a:r>
                <a:r>
                  <a:rPr lang="en-US" dirty="0" err="1"/>
                  <a:t>ẩn</a:t>
                </a:r>
                <a:r>
                  <a:rPr lang="en-US" dirty="0"/>
                  <a:t> </a:t>
                </a:r>
                <a:r>
                  <a:rPr lang="en-US" dirty="0" err="1"/>
                  <a:t>danh</a:t>
                </a:r>
                <a:endParaRPr lang="en-US" dirty="0"/>
              </a:p>
              <a:p>
                <a:pPr lvl="2"/>
                <a:endParaRPr lang="en-US" dirty="0"/>
              </a:p>
              <a:p>
                <a:pPr lvl="2"/>
                <a:r>
                  <a:rPr lang="vi-VN" dirty="0"/>
                  <a:t>Trong giai đoạn xác thực,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gửi thông báo yêu cầu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𝐴</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𝐵</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e>
                    </m:d>
                  </m:oMath>
                </a14:m>
                <a:r>
                  <a:rPr lang="vi-VN" dirty="0"/>
                  <a:t> tới nút cổng GWN qua kênh không an toàn.</a:t>
                </a:r>
              </a:p>
              <a:p>
                <a:pPr lvl="2"/>
                <a:endParaRPr lang="vi-VN" dirty="0"/>
              </a:p>
              <a:p>
                <a:pPr marL="685782" lvl="2" indent="0">
                  <a:buNone/>
                </a:pPr>
                <a:r>
                  <a:rPr lang="vi-VN" dirty="0">
                    <a:solidFill>
                      <a:srgbClr val="FF0000"/>
                    </a:solidFill>
                  </a:rPr>
                  <a:t>=&gt; Nếu một kẻ tấn công chặn tin nhắn yêu cầu này từ kênh không an toàn, người đó có thể có được danh tính </a:t>
                </a:r>
                <a14:m>
                  <m:oMath xmlns:m="http://schemas.openxmlformats.org/officeDocument/2006/math">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𝑆𝐼𝐷</m:t>
                        </m:r>
                      </m:e>
                      <m:sub>
                        <m:r>
                          <a:rPr lang="vi-VN" i="1">
                            <a:solidFill>
                              <a:srgbClr val="FF0000"/>
                            </a:solidFill>
                            <a:latin typeface="Cambria Math" panose="02040503050406030204" pitchFamily="18" charset="0"/>
                          </a:rPr>
                          <m:t>𝑗</m:t>
                        </m:r>
                      </m:sub>
                    </m:sSub>
                  </m:oMath>
                </a14:m>
                <a:r>
                  <a:rPr lang="vi-VN" dirty="0">
                    <a:solidFill>
                      <a:srgbClr val="FF0000"/>
                    </a:solidFill>
                  </a:rPr>
                  <a:t> của </a:t>
                </a:r>
                <a14:m>
                  <m:oMath xmlns:m="http://schemas.openxmlformats.org/officeDocument/2006/math">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𝑆</m:t>
                        </m:r>
                      </m:e>
                      <m:sub>
                        <m:r>
                          <a:rPr lang="vi-VN" i="1">
                            <a:solidFill>
                              <a:srgbClr val="FF0000"/>
                            </a:solidFill>
                            <a:latin typeface="Cambria Math" panose="02040503050406030204" pitchFamily="18" charset="0"/>
                          </a:rPr>
                          <m:t>𝑗</m:t>
                        </m:r>
                      </m:sub>
                    </m:sSub>
                  </m:oMath>
                </a14:m>
                <a:r>
                  <a:rPr lang="vi-VN" dirty="0">
                    <a:solidFill>
                      <a:srgbClr val="FF0000"/>
                    </a:solidFill>
                  </a:rPr>
                  <a:t>. </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7E29EED-07C2-FA40-B3B7-A5D368674DE4}"/>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A465600-C55F-E146-9B07-273E9F05DF2A}"/>
              </a:ext>
            </a:extLst>
          </p:cNvPr>
          <p:cNvSpPr>
            <a:spLocks noGrp="1"/>
          </p:cNvSpPr>
          <p:nvPr>
            <p:ph type="sldNum" sz="quarter" idx="12"/>
          </p:nvPr>
        </p:nvSpPr>
        <p:spPr/>
        <p:txBody>
          <a:bodyPr/>
          <a:lstStyle/>
          <a:p>
            <a:fld id="{20B7F220-0825-4B9B-9156-FF79F33775FE}" type="slidenum">
              <a:rPr lang="vi-VN" smtClean="0"/>
              <a:t>33</a:t>
            </a:fld>
            <a:endParaRPr lang="vi-VN"/>
          </a:p>
        </p:txBody>
      </p:sp>
    </p:spTree>
    <p:extLst>
      <p:ext uri="{BB962C8B-B14F-4D97-AF65-F5344CB8AC3E}">
        <p14:creationId xmlns:p14="http://schemas.microsoft.com/office/powerpoint/2010/main" val="1672873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EE84-6F99-2548-A802-63AB8B93B1CC}"/>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2BF9B-1363-9549-AEC4-40F42DFE78E4}"/>
                  </a:ext>
                </a:extLst>
              </p:cNvPr>
              <p:cNvSpPr>
                <a:spLocks noGrp="1"/>
              </p:cNvSpPr>
              <p:nvPr>
                <p:ph idx="1"/>
              </p:nvPr>
            </p:nvSpPr>
            <p:spPr/>
            <p:txBody>
              <a:bodyPr/>
              <a:lstStyle/>
              <a:p>
                <a:pPr lvl="1"/>
                <a:r>
                  <a:rPr lang="en-US" dirty="0" err="1"/>
                  <a:t>Thiếu</a:t>
                </a:r>
                <a:r>
                  <a:rPr lang="en-US" dirty="0"/>
                  <a:t> </a:t>
                </a:r>
                <a:r>
                  <a:rPr lang="en-US" dirty="0" err="1"/>
                  <a:t>sót</a:t>
                </a:r>
                <a:r>
                  <a:rPr lang="en-US" dirty="0"/>
                  <a:t> </a:t>
                </a:r>
                <a:r>
                  <a:rPr lang="en-US" dirty="0" err="1"/>
                  <a:t>trong</a:t>
                </a:r>
                <a:r>
                  <a:rPr lang="en-US" dirty="0"/>
                  <a:t> </a:t>
                </a:r>
                <a:r>
                  <a:rPr lang="en-US" dirty="0" err="1"/>
                  <a:t>xác</a:t>
                </a:r>
                <a:r>
                  <a:rPr lang="en-US" dirty="0"/>
                  <a:t> </a:t>
                </a:r>
                <a:r>
                  <a:rPr lang="en-US" dirty="0" err="1"/>
                  <a:t>thực</a:t>
                </a:r>
                <a:r>
                  <a:rPr lang="en-US" dirty="0"/>
                  <a:t> </a:t>
                </a:r>
                <a:r>
                  <a:rPr lang="en-US" dirty="0" err="1"/>
                  <a:t>lẫn</a:t>
                </a:r>
                <a:r>
                  <a:rPr lang="en-US" dirty="0"/>
                  <a:t> </a:t>
                </a:r>
                <a:r>
                  <a:rPr lang="en-US" dirty="0" err="1"/>
                  <a:t>nhau</a:t>
                </a:r>
                <a:endParaRPr lang="en-US" dirty="0"/>
              </a:p>
              <a:p>
                <a:pPr lvl="2"/>
                <a:endParaRPr lang="en-US" dirty="0"/>
              </a:p>
              <a:p>
                <a:pPr lvl="2"/>
                <a:r>
                  <a:rPr lang="en-US" dirty="0" err="1"/>
                  <a:t>Trong</a:t>
                </a:r>
                <a:r>
                  <a:rPr lang="en-US" dirty="0"/>
                  <a:t> </a:t>
                </a:r>
                <a:r>
                  <a:rPr lang="en-US" dirty="0" err="1"/>
                  <a:t>sơ</a:t>
                </a:r>
                <a:r>
                  <a:rPr lang="en-US" dirty="0"/>
                  <a:t> </a:t>
                </a:r>
                <a:r>
                  <a:rPr lang="en-US" dirty="0" err="1"/>
                  <a:t>đồ</a:t>
                </a:r>
                <a:r>
                  <a:rPr lang="en-US" dirty="0"/>
                  <a:t> </a:t>
                </a:r>
                <a:r>
                  <a:rPr lang="en-US" dirty="0" err="1"/>
                  <a:t>của</a:t>
                </a:r>
                <a:r>
                  <a:rPr lang="en-US" dirty="0"/>
                  <a:t> Tai, </a:t>
                </a:r>
                <a:r>
                  <a:rPr lang="en-US" dirty="0" err="1"/>
                  <a:t>người</a:t>
                </a:r>
                <a:r>
                  <a:rPr lang="en-US" dirty="0"/>
                  <a:t> </a:t>
                </a:r>
                <a:r>
                  <a:rPr lang="en-US" dirty="0" err="1"/>
                  <a:t>dùng</a:t>
                </a:r>
                <a:r>
                  <a:rPr lang="en-US" dirty="0"/>
                  <a:t> </a:t>
                </a:r>
                <a:r>
                  <a:rPr lang="en-US" dirty="0" err="1"/>
                  <a:t>không</a:t>
                </a:r>
                <a:r>
                  <a:rPr lang="en-US" dirty="0"/>
                  <a:t> </a:t>
                </a:r>
                <a:r>
                  <a:rPr lang="en-US" dirty="0" err="1"/>
                  <a:t>thể</a:t>
                </a:r>
                <a:r>
                  <a:rPr lang="en-US" dirty="0"/>
                  <a:t> </a:t>
                </a:r>
                <a:r>
                  <a:rPr lang="en-US" dirty="0" err="1"/>
                  <a:t>xác</a:t>
                </a:r>
                <a:r>
                  <a:rPr lang="en-US" dirty="0"/>
                  <a:t> </a:t>
                </a:r>
                <a:r>
                  <a:rPr lang="en-US" dirty="0" err="1"/>
                  <a:t>thực</a:t>
                </a:r>
                <a:r>
                  <a:rPr lang="en-US" dirty="0"/>
                  <a:t> </a:t>
                </a:r>
                <a:r>
                  <a:rPr lang="en-US" dirty="0" err="1"/>
                  <a:t>nút</a:t>
                </a:r>
                <a:r>
                  <a:rPr lang="en-US" dirty="0"/>
                  <a:t> </a:t>
                </a:r>
                <a:r>
                  <a:rPr lang="en-US" dirty="0" err="1"/>
                  <a:t>cảm</a:t>
                </a:r>
                <a:r>
                  <a:rPr lang="en-US" dirty="0"/>
                  <a:t> </a:t>
                </a:r>
                <a:r>
                  <a:rPr lang="en-US" dirty="0" err="1"/>
                  <a:t>biến</a:t>
                </a:r>
                <a:r>
                  <a:rPr lang="en-US" dirty="0"/>
                  <a:t>.</a:t>
                </a:r>
              </a:p>
              <a:p>
                <a:pPr lvl="2"/>
                <a:endParaRPr lang="en-US" dirty="0"/>
              </a:p>
              <a:p>
                <a:pPr lvl="2"/>
                <a:r>
                  <a:rPr lang="en-US" dirty="0" err="1"/>
                  <a:t>Trong</a:t>
                </a:r>
                <a:r>
                  <a:rPr lang="en-US" dirty="0"/>
                  <a:t> </a:t>
                </a:r>
                <a:r>
                  <a:rPr lang="en-US" dirty="0" err="1"/>
                  <a:t>bước</a:t>
                </a:r>
                <a:r>
                  <a:rPr lang="en-US" dirty="0"/>
                  <a:t> </a:t>
                </a:r>
                <a:r>
                  <a:rPr lang="en-US" dirty="0" err="1"/>
                  <a:t>cuối</a:t>
                </a:r>
                <a:r>
                  <a:rPr lang="en-US" dirty="0"/>
                  <a:t> </a:t>
                </a:r>
                <a:r>
                  <a:rPr lang="en-US" dirty="0" err="1"/>
                  <a:t>giai</a:t>
                </a:r>
                <a:r>
                  <a:rPr lang="en-US" dirty="0"/>
                  <a:t> </a:t>
                </a:r>
                <a:r>
                  <a:rPr lang="en-US" dirty="0" err="1"/>
                  <a:t>đoạn</a:t>
                </a:r>
                <a:r>
                  <a:rPr lang="en-US" dirty="0"/>
                  <a:t> </a:t>
                </a:r>
                <a:r>
                  <a:rPr lang="en-US" dirty="0" err="1"/>
                  <a:t>xác</a:t>
                </a:r>
                <a:r>
                  <a:rPr lang="en-US" dirty="0"/>
                  <a:t> </a:t>
                </a:r>
                <a:r>
                  <a:rPr lang="en-US" dirty="0" err="1"/>
                  <a:t>thực</a:t>
                </a:r>
                <a:r>
                  <a:rPr lang="en-US" dirty="0"/>
                  <a:t>, </a:t>
                </a:r>
                <a:r>
                  <a:rPr lang="en-US" dirty="0" err="1"/>
                  <a:t>nút</a:t>
                </a:r>
                <a:r>
                  <a:rPr lang="en-US" dirty="0"/>
                  <a:t> </a:t>
                </a:r>
                <a:r>
                  <a:rPr lang="en-US" dirty="0" err="1"/>
                  <a:t>cảm</a:t>
                </a:r>
                <a:r>
                  <a:rPr lang="en-US" dirty="0"/>
                  <a:t> </a:t>
                </a:r>
                <a:r>
                  <a:rPr lang="en-US" dirty="0" err="1"/>
                  <a:t>biến</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chỉ cung cấp một giá trị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oMath>
                </a14:m>
                <a:r>
                  <a:rPr lang="vi-VN" dirty="0"/>
                  <a:t> nhận được từ GWN cho người dùng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𝑖</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oMath>
                </a14:m>
                <a:r>
                  <a:rPr lang="vi-VN" dirty="0"/>
                  <a:t> không bao gồm bất kỳ thông tin nào để xác thực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a:t>
                </a:r>
                <a:r>
                  <a:rPr lang="en-US" dirty="0">
                    <a:effectLst/>
                  </a:rPr>
                  <a:t> </a:t>
                </a:r>
              </a:p>
              <a:p>
                <a:pPr lvl="2"/>
                <a:endParaRPr lang="en-US" dirty="0"/>
              </a:p>
              <a:p>
                <a:pPr lvl="2"/>
                <a:r>
                  <a:rPr lang="en-US" dirty="0" err="1"/>
                  <a:t>Người</a:t>
                </a:r>
                <a:r>
                  <a:rPr lang="en-US" dirty="0"/>
                  <a:t> </a:t>
                </a:r>
                <a:r>
                  <a:rPr lang="en-US" dirty="0" err="1"/>
                  <a:t>dùng</a:t>
                </a:r>
                <a:r>
                  <a:rPr lang="en-US" dirty="0"/>
                  <a:t> </a:t>
                </a:r>
                <a:r>
                  <a:rPr lang="en-US" dirty="0" err="1"/>
                  <a:t>không</a:t>
                </a:r>
                <a:r>
                  <a:rPr lang="en-US" dirty="0"/>
                  <a:t> </a:t>
                </a:r>
                <a:r>
                  <a:rPr lang="en-US" dirty="0" err="1"/>
                  <a:t>kiểm</a:t>
                </a:r>
                <a:r>
                  <a:rPr lang="en-US" dirty="0"/>
                  <a:t> </a:t>
                </a:r>
                <a:r>
                  <a:rPr lang="vi-VN" dirty="0"/>
                  <a:t>tra xem tin nhắn có thực sự từ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được chọn với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oMath>
                </a14:m>
                <a:r>
                  <a:rPr lang="vi-VN" dirty="0"/>
                  <a:t> của họ trong giai đoạn đăng nhập hay không. </a:t>
                </a:r>
              </a:p>
              <a:p>
                <a:pPr lvl="2"/>
                <a:endParaRPr lang="vi-VN" dirty="0"/>
              </a:p>
              <a:p>
                <a:pPr marL="685782" lvl="2" indent="0">
                  <a:buNone/>
                </a:pPr>
                <a:r>
                  <a:rPr lang="vi-VN" dirty="0">
                    <a:solidFill>
                      <a:srgbClr val="FF0000"/>
                    </a:solidFill>
                  </a:rPr>
                  <a:t>=&gt; Do đó, có thể khởi bị tấn công giả mạo nút cảm biến vì thiếu xác thực lẫn nhau.</a:t>
                </a:r>
                <a:r>
                  <a:rPr lang="en-US" dirty="0">
                    <a:solidFill>
                      <a:srgbClr val="FF0000"/>
                    </a:solidFill>
                  </a:rPr>
                  <a:t> </a:t>
                </a:r>
              </a:p>
            </p:txBody>
          </p:sp>
        </mc:Choice>
        <mc:Fallback xmlns="">
          <p:sp>
            <p:nvSpPr>
              <p:cNvPr id="3" name="Content Placeholder 2">
                <a:extLst>
                  <a:ext uri="{FF2B5EF4-FFF2-40B4-BE49-F238E27FC236}">
                    <a16:creationId xmlns:a16="http://schemas.microsoft.com/office/drawing/2014/main" id="{00A2BF9B-1363-9549-AEC4-40F42DFE78E4}"/>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EB846C-132A-9B4C-8A6A-59373EBCE379}"/>
              </a:ext>
            </a:extLst>
          </p:cNvPr>
          <p:cNvSpPr>
            <a:spLocks noGrp="1"/>
          </p:cNvSpPr>
          <p:nvPr>
            <p:ph type="sldNum" sz="quarter" idx="12"/>
          </p:nvPr>
        </p:nvSpPr>
        <p:spPr/>
        <p:txBody>
          <a:bodyPr/>
          <a:lstStyle/>
          <a:p>
            <a:fld id="{20B7F220-0825-4B9B-9156-FF79F33775FE}" type="slidenum">
              <a:rPr lang="vi-VN" smtClean="0"/>
              <a:t>34</a:t>
            </a:fld>
            <a:endParaRPr lang="vi-VN"/>
          </a:p>
        </p:txBody>
      </p:sp>
    </p:spTree>
    <p:extLst>
      <p:ext uri="{BB962C8B-B14F-4D97-AF65-F5344CB8AC3E}">
        <p14:creationId xmlns:p14="http://schemas.microsoft.com/office/powerpoint/2010/main" val="2376310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04357-C00E-E340-8058-25A109E38BF8}"/>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CB3BD0-74B4-E541-89D2-6608944001E1}"/>
                  </a:ext>
                </a:extLst>
              </p:cNvPr>
              <p:cNvSpPr>
                <a:spLocks noGrp="1"/>
              </p:cNvSpPr>
              <p:nvPr>
                <p:ph idx="1"/>
              </p:nvPr>
            </p:nvSpPr>
            <p:spPr/>
            <p:txBody>
              <a:bodyPr/>
              <a:lstStyle/>
              <a:p>
                <a:pPr lvl="1"/>
                <a:r>
                  <a:rPr lang="en-US" dirty="0"/>
                  <a:t>Tấn </a:t>
                </a:r>
                <a:r>
                  <a:rPr lang="en-US" dirty="0" err="1"/>
                  <a:t>công</a:t>
                </a:r>
                <a:r>
                  <a:rPr lang="en-US" dirty="0"/>
                  <a:t> </a:t>
                </a:r>
                <a:r>
                  <a:rPr lang="en-US" dirty="0" err="1"/>
                  <a:t>lừa</a:t>
                </a:r>
                <a:r>
                  <a:rPr lang="en-US" dirty="0"/>
                  <a:t> </a:t>
                </a:r>
                <a:r>
                  <a:rPr lang="en-US" dirty="0" err="1"/>
                  <a:t>gạt</a:t>
                </a:r>
                <a:r>
                  <a:rPr lang="en-US" dirty="0"/>
                  <a:t> </a:t>
                </a:r>
                <a:r>
                  <a:rPr lang="en-US" dirty="0" err="1"/>
                  <a:t>và</a:t>
                </a:r>
                <a:r>
                  <a:rPr lang="en-US" dirty="0"/>
                  <a:t> </a:t>
                </a:r>
                <a:r>
                  <a:rPr lang="en-US" dirty="0" err="1"/>
                  <a:t>chiếm</a:t>
                </a:r>
                <a:r>
                  <a:rPr lang="en-US" dirty="0"/>
                  <a:t> </a:t>
                </a:r>
                <a:r>
                  <a:rPr lang="en-US" dirty="0" err="1"/>
                  <a:t>nút</a:t>
                </a:r>
                <a:r>
                  <a:rPr lang="en-US" dirty="0"/>
                  <a:t> </a:t>
                </a:r>
                <a:r>
                  <a:rPr lang="en-US" dirty="0" err="1"/>
                  <a:t>cảm</a:t>
                </a:r>
                <a:r>
                  <a:rPr lang="en-US" dirty="0"/>
                  <a:t> </a:t>
                </a:r>
                <a:r>
                  <a:rPr lang="en-US" dirty="0" err="1"/>
                  <a:t>biến</a:t>
                </a:r>
                <a:endParaRPr lang="en-US" dirty="0"/>
              </a:p>
              <a:p>
                <a:pPr lvl="1"/>
                <a:endParaRPr lang="en-US" dirty="0"/>
              </a:p>
              <a:p>
                <a:pPr lvl="2"/>
                <a:r>
                  <a:rPr lang="vi-VN" dirty="0"/>
                  <a:t>Nếu một kẻ tấn công xâm phạm một nút cảm biến, họ có thể giả mạo bất kỳ nút cảm biến nào mà người dùng đang cố gắng đăng nhập.</a:t>
                </a:r>
                <a:r>
                  <a:rPr lang="en-US" dirty="0"/>
                  <a:t> </a:t>
                </a:r>
              </a:p>
              <a:p>
                <a:pPr lvl="2"/>
                <a:endParaRPr lang="en-US" dirty="0"/>
              </a:p>
              <a:p>
                <a:pPr lvl="2"/>
                <a:r>
                  <a:rPr lang="vi-VN" dirty="0"/>
                  <a:t>Chặn tin nhắn đó và chọn ngẫu nhiên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oMath>
                </a14:m>
                <a:r>
                  <a:rPr lang="vi-VN" dirty="0"/>
                  <a:t>. </a:t>
                </a:r>
              </a:p>
              <a:p>
                <a:pPr lvl="2"/>
                <a:endParaRPr lang="vi-VN" dirty="0"/>
              </a:p>
              <a:p>
                <a:pPr lvl="2"/>
                <a:r>
                  <a:rPr lang="vi-VN" dirty="0"/>
                  <a:t>Tính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𝐴</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e>
                    </m:d>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oMath>
                </a14:m>
                <a:r>
                  <a:rPr lang="vi-VN" dirty="0"/>
                  <a:t> và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𝐵</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vi-VN" i="1">
                                <a:latin typeface="Cambria Math" panose="02040503050406030204" pitchFamily="18" charset="0"/>
                              </a:rPr>
                              <m:t>𝐴</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r>
                          <a:rPr lang="vi-VN" i="1">
                            <a:latin typeface="Cambria Math" panose="02040503050406030204" pitchFamily="18" charset="0"/>
                          </a:rPr>
                          <m:t> </m:t>
                        </m:r>
                      </m:e>
                    </m:d>
                  </m:oMath>
                </a14:m>
                <a:r>
                  <a:rPr lang="vi-VN" dirty="0"/>
                  <a:t> sử dụng các tham số bị lấy được của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r>
                      <a:rPr lang="vi-VN" b="0" i="0" smtClean="0">
                        <a:latin typeface="Cambria Math" panose="02040503050406030204" pitchFamily="18" charset="0"/>
                      </a:rPr>
                      <m:t>,</m:t>
                    </m:r>
                  </m:oMath>
                </a14:m>
                <a:r>
                  <a:rPr lang="vi-VN"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oMath>
                </a14:m>
                <a:r>
                  <a:rPr lang="vi-VN" dirty="0"/>
                  <a:t> và dấu thời gian hiện tại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oMath>
                </a14:m>
                <a:r>
                  <a:rPr lang="vi-VN" dirty="0"/>
                  <a:t>. </a:t>
                </a:r>
              </a:p>
              <a:p>
                <a:pPr lvl="2"/>
                <a:endParaRPr lang="vi-VN" dirty="0"/>
              </a:p>
              <a:p>
                <a:pPr lvl="2"/>
                <a:r>
                  <a:rPr lang="vi-VN" dirty="0"/>
                  <a:t>Kẻ tấn công gửi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𝑀𝐼</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𝑍</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𝑆𝐼𝐷</m:t>
                            </m:r>
                          </m:e>
                          <m:sub>
                            <m:r>
                              <a:rPr lang="vi-VN" i="1">
                                <a:latin typeface="Cambria Math" panose="02040503050406030204" pitchFamily="18" charset="0"/>
                              </a:rPr>
                              <m:t>𝑗</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𝐴</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𝐵</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e>
                    </m:d>
                  </m:oMath>
                </a14:m>
                <a:r>
                  <a:rPr lang="vi-VN" dirty="0"/>
                  <a:t> tới nút cổng GW N.</a:t>
                </a:r>
                <a:r>
                  <a:rPr lang="en-US" dirty="0">
                    <a:effectLst/>
                  </a:rPr>
                  <a:t> </a:t>
                </a:r>
                <a:endParaRPr lang="en-US" dirty="0"/>
              </a:p>
            </p:txBody>
          </p:sp>
        </mc:Choice>
        <mc:Fallback xmlns="">
          <p:sp>
            <p:nvSpPr>
              <p:cNvPr id="3" name="Content Placeholder 2">
                <a:extLst>
                  <a:ext uri="{FF2B5EF4-FFF2-40B4-BE49-F238E27FC236}">
                    <a16:creationId xmlns:a16="http://schemas.microsoft.com/office/drawing/2014/main" id="{06CB3BD0-74B4-E541-89D2-6608944001E1}"/>
                  </a:ext>
                </a:extLst>
              </p:cNvPr>
              <p:cNvSpPr>
                <a:spLocks noGrp="1" noRot="1" noChangeAspect="1" noMove="1" noResize="1" noEditPoints="1" noAdjustHandles="1" noChangeArrowheads="1" noChangeShapeType="1" noTextEdit="1"/>
              </p:cNvSpPr>
              <p:nvPr>
                <p:ph idx="1"/>
              </p:nvPr>
            </p:nvSpPr>
            <p:spPr>
              <a:blipFill>
                <a:blip r:embed="rId3"/>
                <a:stretch>
                  <a:fillRect t="-56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065EE4-B3C3-C648-A38C-596065A548DA}"/>
              </a:ext>
            </a:extLst>
          </p:cNvPr>
          <p:cNvSpPr>
            <a:spLocks noGrp="1"/>
          </p:cNvSpPr>
          <p:nvPr>
            <p:ph type="sldNum" sz="quarter" idx="12"/>
          </p:nvPr>
        </p:nvSpPr>
        <p:spPr/>
        <p:txBody>
          <a:bodyPr/>
          <a:lstStyle/>
          <a:p>
            <a:fld id="{20B7F220-0825-4B9B-9156-FF79F33775FE}" type="slidenum">
              <a:rPr lang="vi-VN" smtClean="0"/>
              <a:t>35</a:t>
            </a:fld>
            <a:endParaRPr lang="vi-VN"/>
          </a:p>
        </p:txBody>
      </p:sp>
    </p:spTree>
    <p:extLst>
      <p:ext uri="{BB962C8B-B14F-4D97-AF65-F5344CB8AC3E}">
        <p14:creationId xmlns:p14="http://schemas.microsoft.com/office/powerpoint/2010/main" val="1699405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DFA5-AA9F-374D-BB0B-2047D9705F0E}"/>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031AA2-D85B-3D4B-B6BD-00363BA0B5F8}"/>
                  </a:ext>
                </a:extLst>
              </p:cNvPr>
              <p:cNvSpPr>
                <a:spLocks noGrp="1"/>
              </p:cNvSpPr>
              <p:nvPr>
                <p:ph idx="1"/>
              </p:nvPr>
            </p:nvSpPr>
            <p:spPr/>
            <p:txBody>
              <a:bodyPr/>
              <a:lstStyle/>
              <a:p>
                <a:pPr lvl="2"/>
                <a:r>
                  <a:rPr lang="vi-VN" dirty="0"/>
                  <a:t>GW N sẽ không thể xác định liệu những thứ này có thực sự được gửi đến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𝑘</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hay không. </a:t>
                </a:r>
              </a:p>
              <a:p>
                <a:pPr lvl="2"/>
                <a:endParaRPr lang="vi-VN" dirty="0"/>
              </a:p>
              <a:p>
                <a:pPr lvl="2"/>
                <a:r>
                  <a:rPr lang="vi-VN" dirty="0"/>
                  <a:t>GW N tin tưởng rằng tin nhắn nhận được là hợp lệ và xuất phát từ nút cảm biến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được chọn bởi người dùng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𝑖</m:t>
                        </m:r>
                      </m:sub>
                    </m:sSub>
                  </m:oMath>
                </a14:m>
                <a:r>
                  <a:rPr lang="vi-VN" dirty="0"/>
                  <a:t>.</a:t>
                </a:r>
              </a:p>
              <a:p>
                <a:pPr lvl="2"/>
                <a:endParaRPr lang="vi-VN" dirty="0"/>
              </a:p>
              <a:p>
                <a:pPr lvl="2"/>
                <a:r>
                  <a:rPr lang="vi-VN" dirty="0"/>
                  <a:t>Sau đó, GW N tính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oMath>
                </a14:m>
                <a:r>
                  <a:rPr lang="vi-VN" dirty="0"/>
                  <a:t> và gửi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𝐹</m:t>
                            </m:r>
                          </m:e>
                          <m:sub>
                            <m:r>
                              <a:rPr lang="vi-VN" i="1">
                                <a:latin typeface="Cambria Math" panose="02040503050406030204" pitchFamily="18" charset="0"/>
                              </a:rPr>
                              <m:t>𝑖𝑗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e>
                    </m:d>
                  </m:oMath>
                </a14:m>
                <a:r>
                  <a:rPr lang="vi-VN" dirty="0"/>
                  <a:t> tới kẻ tấn công.</a:t>
                </a:r>
                <a:endParaRPr lang="en-US" dirty="0"/>
              </a:p>
            </p:txBody>
          </p:sp>
        </mc:Choice>
        <mc:Fallback xmlns="">
          <p:sp>
            <p:nvSpPr>
              <p:cNvPr id="3" name="Content Placeholder 2">
                <a:extLst>
                  <a:ext uri="{FF2B5EF4-FFF2-40B4-BE49-F238E27FC236}">
                    <a16:creationId xmlns:a16="http://schemas.microsoft.com/office/drawing/2014/main" id="{42031AA2-D85B-3D4B-B6BD-00363BA0B5F8}"/>
                  </a:ext>
                </a:extLst>
              </p:cNvPr>
              <p:cNvSpPr>
                <a:spLocks noGrp="1" noRot="1" noChangeAspect="1" noMove="1" noResize="1" noEditPoints="1" noAdjustHandles="1" noChangeArrowheads="1" noChangeShapeType="1" noTextEdit="1"/>
              </p:cNvSpPr>
              <p:nvPr>
                <p:ph idx="1"/>
              </p:nvPr>
            </p:nvSpPr>
            <p:spPr>
              <a:blipFill>
                <a:blip r:embed="rId3"/>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CC795A-A5B2-D543-B327-637696BDEB7B}"/>
              </a:ext>
            </a:extLst>
          </p:cNvPr>
          <p:cNvSpPr>
            <a:spLocks noGrp="1"/>
          </p:cNvSpPr>
          <p:nvPr>
            <p:ph type="sldNum" sz="quarter" idx="12"/>
          </p:nvPr>
        </p:nvSpPr>
        <p:spPr/>
        <p:txBody>
          <a:bodyPr/>
          <a:lstStyle/>
          <a:p>
            <a:fld id="{20B7F220-0825-4B9B-9156-FF79F33775FE}" type="slidenum">
              <a:rPr lang="vi-VN" smtClean="0"/>
              <a:t>36</a:t>
            </a:fld>
            <a:endParaRPr lang="vi-VN"/>
          </a:p>
        </p:txBody>
      </p:sp>
    </p:spTree>
    <p:extLst>
      <p:ext uri="{BB962C8B-B14F-4D97-AF65-F5344CB8AC3E}">
        <p14:creationId xmlns:p14="http://schemas.microsoft.com/office/powerpoint/2010/main" val="824989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2EF8-0818-C44F-B79E-9117E1E5EECD}"/>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08F2FE-6675-8947-8E88-79B416101C69}"/>
                  </a:ext>
                </a:extLst>
              </p:cNvPr>
              <p:cNvSpPr>
                <a:spLocks noGrp="1"/>
              </p:cNvSpPr>
              <p:nvPr>
                <p:ph idx="1"/>
              </p:nvPr>
            </p:nvSpPr>
            <p:spPr/>
            <p:txBody>
              <a:bodyPr/>
              <a:lstStyle/>
              <a:p>
                <a:pPr lvl="2"/>
                <a:r>
                  <a:rPr lang="vi-VN" dirty="0"/>
                  <a:t>Kẻ tấn công có được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oMath>
                </a14:m>
                <a:r>
                  <a:rPr lang="vi-VN" dirty="0"/>
                  <a:t> bằng cách sử dụng các tham số lấy được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𝑗</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𝑗</m:t>
                        </m:r>
                      </m:sub>
                    </m:sSub>
                  </m:oMath>
                </a14:m>
                <a:r>
                  <a:rPr lang="en-US" dirty="0"/>
                  <a:t>.</a:t>
                </a:r>
              </a:p>
              <a:p>
                <a:pPr lvl="2"/>
                <a:endParaRPr lang="en-US" dirty="0"/>
              </a:p>
              <a:p>
                <a:pPr lvl="2"/>
                <a:r>
                  <a:rPr lang="vi-VN" dirty="0"/>
                  <a:t>Tính </a:t>
                </a:r>
                <a14:m>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 </m:t>
                    </m:r>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r>
                      <a:rPr lang="vi-VN" i="1">
                        <a:latin typeface="Cambria Math" panose="02040503050406030204" pitchFamily="18" charset="0"/>
                      </a:rPr>
                      <m:t>)</m:t>
                    </m:r>
                  </m:oMath>
                </a14:m>
                <a:r>
                  <a:rPr lang="en-US" dirty="0"/>
                  <a:t>. </a:t>
                </a:r>
              </a:p>
              <a:p>
                <a:pPr lvl="2"/>
                <a:endParaRPr lang="en-US" dirty="0"/>
              </a:p>
              <a:p>
                <a:pPr lvl="2"/>
                <a:r>
                  <a:rPr lang="en-US" dirty="0" err="1"/>
                  <a:t>Cuối</a:t>
                </a:r>
                <a:r>
                  <a:rPr lang="en-US" dirty="0"/>
                  <a:t> </a:t>
                </a:r>
                <a:r>
                  <a:rPr lang="en-US" dirty="0" err="1"/>
                  <a:t>cùng</a:t>
                </a:r>
                <a:r>
                  <a:rPr lang="vi-VN" dirty="0"/>
                  <a:t>, kẻ tấn công gửi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4</m:t>
                            </m:r>
                          </m:sub>
                          <m:sup>
                            <m:r>
                              <a:rPr lang="vi-VN" i="1">
                                <a:latin typeface="Cambria Math" panose="02040503050406030204" pitchFamily="18" charset="0"/>
                              </a:rPr>
                              <m:t>′</m:t>
                            </m:r>
                          </m:sup>
                        </m:sSubSup>
                      </m:e>
                    </m:d>
                  </m:oMath>
                </a14:m>
                <a:r>
                  <a:rPr lang="vi-VN" dirty="0"/>
                  <a:t> đến người dùng, trong đó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4</m:t>
                        </m:r>
                      </m:sub>
                      <m:sup>
                        <m:r>
                          <a:rPr lang="vi-VN" i="1">
                            <a:latin typeface="Cambria Math" panose="02040503050406030204" pitchFamily="18" charset="0"/>
                          </a:rPr>
                          <m:t>′</m:t>
                        </m:r>
                      </m:sup>
                    </m:sSubSup>
                  </m:oMath>
                </a14:m>
                <a:r>
                  <a:rPr lang="vi-VN" dirty="0"/>
                  <a:t> là dấu thời gian hiện tại của kẻ tấn công.</a:t>
                </a:r>
              </a:p>
              <a:p>
                <a:pPr lvl="2"/>
                <a:endParaRPr lang="vi-VN" dirty="0"/>
              </a:p>
              <a:p>
                <a:pPr lvl="2"/>
                <a:endParaRPr lang="en-US" dirty="0"/>
              </a:p>
              <a:p>
                <a:pPr lvl="2"/>
                <a:endParaRPr lang="en-US" dirty="0"/>
              </a:p>
            </p:txBody>
          </p:sp>
        </mc:Choice>
        <mc:Fallback xmlns="">
          <p:sp>
            <p:nvSpPr>
              <p:cNvPr id="3" name="Content Placeholder 2">
                <a:extLst>
                  <a:ext uri="{FF2B5EF4-FFF2-40B4-BE49-F238E27FC236}">
                    <a16:creationId xmlns:a16="http://schemas.microsoft.com/office/drawing/2014/main" id="{8808F2FE-6675-8947-8E88-79B416101C69}"/>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7A7345-7AFE-3543-B677-6F5B147200E3}"/>
              </a:ext>
            </a:extLst>
          </p:cNvPr>
          <p:cNvSpPr>
            <a:spLocks noGrp="1"/>
          </p:cNvSpPr>
          <p:nvPr>
            <p:ph type="sldNum" sz="quarter" idx="12"/>
          </p:nvPr>
        </p:nvSpPr>
        <p:spPr/>
        <p:txBody>
          <a:bodyPr/>
          <a:lstStyle/>
          <a:p>
            <a:fld id="{20B7F220-0825-4B9B-9156-FF79F33775FE}" type="slidenum">
              <a:rPr lang="vi-VN" smtClean="0"/>
              <a:t>37</a:t>
            </a:fld>
            <a:endParaRPr lang="vi-VN"/>
          </a:p>
        </p:txBody>
      </p:sp>
    </p:spTree>
    <p:extLst>
      <p:ext uri="{BB962C8B-B14F-4D97-AF65-F5344CB8AC3E}">
        <p14:creationId xmlns:p14="http://schemas.microsoft.com/office/powerpoint/2010/main" val="743742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90F9-BD95-FF4D-B938-BEDEB79FF4B7}"/>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3B81BA-63E5-8C46-BB4A-F3C54631EBC7}"/>
                  </a:ext>
                </a:extLst>
              </p:cNvPr>
              <p:cNvSpPr>
                <a:spLocks noGrp="1"/>
              </p:cNvSpPr>
              <p:nvPr>
                <p:ph idx="1"/>
              </p:nvPr>
            </p:nvSpPr>
            <p:spPr/>
            <p:txBody>
              <a:bodyPr/>
              <a:lstStyle/>
              <a:p>
                <a:pPr lvl="2"/>
                <a:r>
                  <a:rPr lang="vi-VN" dirty="0"/>
                  <a:t>Sau khi nhận được </a:t>
                </a:r>
                <a14:m>
                  <m:oMath xmlns:m="http://schemas.openxmlformats.org/officeDocument/2006/math">
                    <m:d>
                      <m:dPr>
                        <m:begChr m:val="⟨"/>
                        <m:endChr m:val="⟩"/>
                        <m:ctrlPr>
                          <a:rPr lang="vi-VN" i="1">
                            <a:latin typeface="Cambria Math" panose="02040503050406030204" pitchFamily="18" charset="0"/>
                          </a:rPr>
                        </m:ctrlPr>
                      </m:dPr>
                      <m:e>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2</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4</m:t>
                            </m:r>
                          </m:sub>
                          <m:sup>
                            <m:r>
                              <a:rPr lang="vi-VN" i="1">
                                <a:latin typeface="Cambria Math" panose="02040503050406030204" pitchFamily="18" charset="0"/>
                              </a:rPr>
                              <m:t>′</m:t>
                            </m:r>
                          </m:sup>
                        </m:sSubSup>
                      </m:e>
                    </m:d>
                  </m:oMath>
                </a14:m>
                <a:r>
                  <a:rPr lang="vi-VN" dirty="0"/>
                  <a:t> từ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𝑆</m:t>
                        </m:r>
                      </m:e>
                      <m:sub>
                        <m:r>
                          <a:rPr lang="vi-VN" i="1">
                            <a:latin typeface="Cambria Math" panose="02040503050406030204" pitchFamily="18" charset="0"/>
                          </a:rPr>
                          <m:t>𝑗</m:t>
                        </m:r>
                      </m:sub>
                    </m:sSub>
                  </m:oMath>
                </a14:m>
                <a:r>
                  <a:rPr lang="vi-VN" dirty="0"/>
                  <a:t>, người dùng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𝑈</m:t>
                        </m:r>
                      </m:e>
                      <m:sub>
                        <m:r>
                          <a:rPr lang="vi-VN" i="1">
                            <a:latin typeface="Cambria Math" panose="02040503050406030204" pitchFamily="18" charset="0"/>
                          </a:rPr>
                          <m:t>𝑖</m:t>
                        </m:r>
                      </m:sub>
                    </m:sSub>
                  </m:oMath>
                </a14:m>
                <a:r>
                  <a:rPr lang="vi-VN" dirty="0"/>
                  <a:t> xác minh dấu thời gian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𝑇</m:t>
                        </m:r>
                      </m:e>
                      <m:sub>
                        <m:r>
                          <a:rPr lang="vi-VN" i="1">
                            <a:latin typeface="Cambria Math" panose="02040503050406030204" pitchFamily="18" charset="0"/>
                          </a:rPr>
                          <m:t>4</m:t>
                        </m:r>
                      </m:sub>
                      <m:sup>
                        <m:r>
                          <a:rPr lang="vi-VN" i="1">
                            <a:latin typeface="Cambria Math" panose="02040503050406030204" pitchFamily="18" charset="0"/>
                          </a:rPr>
                          <m:t>′</m:t>
                        </m:r>
                      </m:sup>
                    </m:sSubSup>
                  </m:oMath>
                </a14:m>
                <a:r>
                  <a:rPr lang="vi-VN" dirty="0"/>
                  <a:t> và nhận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𝑁</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𝐺𝑊𝑁</m:t>
                        </m:r>
                        <m:r>
                          <a:rPr lang="vi-VN" i="1">
                            <a:latin typeface="Cambria Math" panose="02040503050406030204" pitchFamily="18" charset="0"/>
                          </a:rPr>
                          <m:t>− </m:t>
                        </m:r>
                        <m:r>
                          <a:rPr lang="vi-VN" i="1">
                            <a:latin typeface="Cambria Math" panose="02040503050406030204" pitchFamily="18" charset="0"/>
                          </a:rPr>
                          <m:t>𝑖</m:t>
                        </m:r>
                      </m:sub>
                    </m:sSub>
                    <m:r>
                      <a:rPr lang="vi-VN" i="1">
                        <a:latin typeface="Cambria Math" panose="02040503050406030204" pitchFamily="18" charset="0"/>
                      </a:rPr>
                      <m:t>)</m:t>
                    </m:r>
                  </m:oMath>
                </a14:m>
                <a:r>
                  <a:rPr lang="vi-VN" dirty="0"/>
                  <a:t>. </a:t>
                </a:r>
              </a:p>
              <a:p>
                <a:pPr lvl="2"/>
                <a:endParaRPr lang="vi-VN" dirty="0"/>
              </a:p>
              <a:p>
                <a:pPr lvl="2"/>
                <a:r>
                  <a:rPr lang="vi-VN" dirty="0"/>
                  <a:t>Người dùng sau đó sẽ tính toán </a:t>
                </a:r>
                <a14:m>
                  <m:oMath xmlns:m="http://schemas.openxmlformats.org/officeDocument/2006/math">
                    <m:sSup>
                      <m:sSupPr>
                        <m:ctrlPr>
                          <a:rPr lang="en-US" i="1">
                            <a:latin typeface="Cambria Math" panose="02040503050406030204" pitchFamily="18" charset="0"/>
                          </a:rPr>
                        </m:ctrlPr>
                      </m:sSupPr>
                      <m:e>
                        <m:r>
                          <a:rPr lang="vi-VN" i="1">
                            <a:latin typeface="Cambria Math" panose="02040503050406030204" pitchFamily="18" charset="0"/>
                          </a:rPr>
                          <m:t>𝑆𝐾</m:t>
                        </m:r>
                      </m:e>
                      <m:sup>
                        <m:r>
                          <a:rPr lang="vi-VN" i="1">
                            <a:latin typeface="Cambria Math" panose="02040503050406030204" pitchFamily="18" charset="0"/>
                          </a:rPr>
                          <m:t>∗</m:t>
                        </m:r>
                      </m:sup>
                    </m:s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sSubSup>
                      <m:sSubSupPr>
                        <m:ctrlPr>
                          <a:rPr lang="en-US" i="1">
                            <a:latin typeface="Cambria Math" panose="02040503050406030204" pitchFamily="18" charset="0"/>
                          </a:rPr>
                        </m:ctrlPr>
                      </m:sSubSupPr>
                      <m:e>
                        <m:r>
                          <a:rPr lang="vi-VN" i="1">
                            <a:latin typeface="Cambria Math" panose="02040503050406030204" pitchFamily="18" charset="0"/>
                          </a:rPr>
                          <m:t> || </m:t>
                        </m:r>
                        <m:r>
                          <a:rPr lang="vi-VN" i="1">
                            <a:latin typeface="Cambria Math" panose="02040503050406030204" pitchFamily="18" charset="0"/>
                          </a:rPr>
                          <m:t>𝐾</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oMath>
                </a14:m>
                <a:r>
                  <a:rPr lang="vi-VN" dirty="0"/>
                  <a:t> và xác minh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𝑅</m:t>
                        </m:r>
                      </m:e>
                      <m:sub>
                        <m:r>
                          <a:rPr lang="vi-VN" i="1">
                            <a:latin typeface="Cambria Math" panose="02040503050406030204" pitchFamily="18" charset="0"/>
                          </a:rPr>
                          <m:t>𝑖𝑗</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𝑅</m:t>
                        </m:r>
                      </m:e>
                      <m:sub>
                        <m:r>
                          <a:rPr lang="vi-VN" i="1">
                            <a:latin typeface="Cambria Math" panose="02040503050406030204" pitchFamily="18" charset="0"/>
                          </a:rPr>
                          <m:t>𝑖𝑗</m:t>
                        </m:r>
                      </m:sub>
                    </m:sSub>
                  </m:oMath>
                </a14:m>
                <a:r>
                  <a:rPr lang="vi-VN" dirty="0"/>
                  <a:t> hay không.</a:t>
                </a:r>
                <a:endParaRPr lang="en-US" dirty="0"/>
              </a:p>
              <a:p>
                <a:pPr lvl="2"/>
                <a:endParaRPr lang="en-US" dirty="0"/>
              </a:p>
              <a:p>
                <a:pPr marL="685782" lvl="2" indent="0">
                  <a:buNone/>
                </a:pPr>
                <a:r>
                  <a:rPr lang="en-US" dirty="0">
                    <a:solidFill>
                      <a:srgbClr val="FF0000"/>
                    </a:solidFill>
                  </a:rPr>
                  <a:t>=&gt; </a:t>
                </a:r>
                <a:r>
                  <a:rPr lang="vi-VN" dirty="0">
                    <a:solidFill>
                      <a:srgbClr val="FF0000"/>
                    </a:solidFill>
                  </a:rPr>
                  <a:t>Do đó, kẻ tấn công đã thành công trong việc giả làm nút cảm biến </a:t>
                </a:r>
                <a14:m>
                  <m:oMath xmlns:m="http://schemas.openxmlformats.org/officeDocument/2006/math">
                    <m:sSub>
                      <m:sSubPr>
                        <m:ctrlPr>
                          <a:rPr lang="en-US" i="1">
                            <a:solidFill>
                              <a:srgbClr val="FF0000"/>
                            </a:solidFill>
                            <a:latin typeface="Cambria Math" panose="02040503050406030204" pitchFamily="18" charset="0"/>
                          </a:rPr>
                        </m:ctrlPr>
                      </m:sSubPr>
                      <m:e>
                        <m:r>
                          <a:rPr lang="vi-VN" i="1">
                            <a:solidFill>
                              <a:srgbClr val="FF0000"/>
                            </a:solidFill>
                            <a:latin typeface="Cambria Math" panose="02040503050406030204" pitchFamily="18" charset="0"/>
                          </a:rPr>
                          <m:t>𝑆</m:t>
                        </m:r>
                      </m:e>
                      <m:sub>
                        <m:r>
                          <a:rPr lang="vi-VN" i="1">
                            <a:solidFill>
                              <a:srgbClr val="FF0000"/>
                            </a:solidFill>
                            <a:latin typeface="Cambria Math" panose="02040503050406030204" pitchFamily="18" charset="0"/>
                          </a:rPr>
                          <m:t>𝑘</m:t>
                        </m:r>
                      </m:sub>
                    </m:sSub>
                  </m:oMath>
                </a14:m>
                <a:endParaRPr lang="en-US" dirty="0"/>
              </a:p>
              <a:p>
                <a:pPr marL="685782" lvl="2" indent="0">
                  <a:buNone/>
                </a:pPr>
                <a:endParaRPr lang="en-US" dirty="0"/>
              </a:p>
            </p:txBody>
          </p:sp>
        </mc:Choice>
        <mc:Fallback xmlns="">
          <p:sp>
            <p:nvSpPr>
              <p:cNvPr id="3" name="Content Placeholder 2">
                <a:extLst>
                  <a:ext uri="{FF2B5EF4-FFF2-40B4-BE49-F238E27FC236}">
                    <a16:creationId xmlns:a16="http://schemas.microsoft.com/office/drawing/2014/main" id="{F53B81BA-63E5-8C46-BB4A-F3C54631EBC7}"/>
                  </a:ext>
                </a:extLst>
              </p:cNvPr>
              <p:cNvSpPr>
                <a:spLocks noGrp="1" noRot="1" noChangeAspect="1" noMove="1" noResize="1" noEditPoints="1" noAdjustHandles="1" noChangeArrowheads="1" noChangeShapeType="1" noTextEdit="1"/>
              </p:cNvSpPr>
              <p:nvPr>
                <p:ph idx="1"/>
              </p:nvPr>
            </p:nvSpPr>
            <p:spPr>
              <a:blipFill>
                <a:blip r:embed="rId2"/>
                <a:stretch>
                  <a:fillRect t="-28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583493E-7415-6848-B615-B86EFBD3F7FD}"/>
              </a:ext>
            </a:extLst>
          </p:cNvPr>
          <p:cNvSpPr>
            <a:spLocks noGrp="1"/>
          </p:cNvSpPr>
          <p:nvPr>
            <p:ph type="sldNum" sz="quarter" idx="12"/>
          </p:nvPr>
        </p:nvSpPr>
        <p:spPr/>
        <p:txBody>
          <a:bodyPr/>
          <a:lstStyle/>
          <a:p>
            <a:fld id="{20B7F220-0825-4B9B-9156-FF79F33775FE}" type="slidenum">
              <a:rPr lang="vi-VN" smtClean="0"/>
              <a:t>38</a:t>
            </a:fld>
            <a:endParaRPr lang="vi-VN"/>
          </a:p>
        </p:txBody>
      </p:sp>
    </p:spTree>
    <p:extLst>
      <p:ext uri="{BB962C8B-B14F-4D97-AF65-F5344CB8AC3E}">
        <p14:creationId xmlns:p14="http://schemas.microsoft.com/office/powerpoint/2010/main" val="268706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E0EA-9D4E-684A-AECD-648536C4D061}"/>
              </a:ext>
            </a:extLst>
          </p:cNvPr>
          <p:cNvSpPr>
            <a:spLocks noGrp="1"/>
          </p:cNvSpPr>
          <p:nvPr>
            <p:ph type="title"/>
          </p:nvPr>
        </p:nvSpPr>
        <p:spPr/>
        <p:txBody>
          <a:bodyPr/>
          <a:lstStyle/>
          <a:p>
            <a:r>
              <a:rPr lang="en-US" dirty="0"/>
              <a:t>NHỮNG ĐIỂM YẾU</a:t>
            </a:r>
          </a:p>
        </p:txBody>
      </p:sp>
      <p:sp>
        <p:nvSpPr>
          <p:cNvPr id="3" name="Content Placeholder 2">
            <a:extLst>
              <a:ext uri="{FF2B5EF4-FFF2-40B4-BE49-F238E27FC236}">
                <a16:creationId xmlns:a16="http://schemas.microsoft.com/office/drawing/2014/main" id="{6589F7CE-155E-E741-8E0C-50830CF91EF6}"/>
              </a:ext>
            </a:extLst>
          </p:cNvPr>
          <p:cNvSpPr>
            <a:spLocks noGrp="1"/>
          </p:cNvSpPr>
          <p:nvPr>
            <p:ph idx="1"/>
          </p:nvPr>
        </p:nvSpPr>
        <p:spPr/>
        <p:txBody>
          <a:bodyPr/>
          <a:lstStyle/>
          <a:p>
            <a:pPr lvl="1"/>
            <a:r>
              <a:rPr lang="en-US" dirty="0" err="1"/>
              <a:t>Tấn</a:t>
            </a:r>
            <a:r>
              <a:rPr lang="en-US" dirty="0"/>
              <a:t> </a:t>
            </a:r>
            <a:r>
              <a:rPr lang="en-US" dirty="0" err="1"/>
              <a:t>công</a:t>
            </a:r>
            <a:r>
              <a:rPr lang="en-US" dirty="0"/>
              <a:t> </a:t>
            </a:r>
            <a:r>
              <a:rPr lang="en-US" dirty="0" err="1"/>
              <a:t>nội</a:t>
            </a:r>
            <a:r>
              <a:rPr lang="en-US" dirty="0"/>
              <a:t> </a:t>
            </a:r>
            <a:r>
              <a:rPr lang="en-US" dirty="0" err="1"/>
              <a:t>bộ</a:t>
            </a:r>
            <a:endParaRPr lang="en-US" dirty="0"/>
          </a:p>
          <a:p>
            <a:pPr lvl="2"/>
            <a:endParaRPr lang="en-US" dirty="0"/>
          </a:p>
          <a:p>
            <a:pPr lvl="2"/>
            <a:r>
              <a:rPr lang="vi-VN" dirty="0"/>
              <a:t>Trong sơ đồ của Tai, một người dùng gửi mật khẩu gốc đến GW N trong giai đoạn đăng ký.</a:t>
            </a:r>
            <a:r>
              <a:rPr lang="en-US" dirty="0"/>
              <a:t> </a:t>
            </a:r>
          </a:p>
          <a:p>
            <a:pPr lvl="2"/>
            <a:endParaRPr lang="en-US" dirty="0"/>
          </a:p>
          <a:p>
            <a:pPr lvl="2"/>
            <a:r>
              <a:rPr lang="vi-VN" dirty="0"/>
              <a:t>Nếu người dùng gửi cùng một mật khẩu được sử dụng trong các hệ thống khác cho GW N, thì GW N có thể sử dụng mật khẩu để mạo danh người dùng khi truy cập các hệ thống khác. </a:t>
            </a:r>
          </a:p>
          <a:p>
            <a:pPr lvl="2"/>
            <a:endParaRPr lang="vi-VN" dirty="0"/>
          </a:p>
          <a:p>
            <a:pPr marL="685782" lvl="2" indent="0">
              <a:buNone/>
            </a:pPr>
            <a:r>
              <a:rPr lang="vi-VN" dirty="0">
                <a:solidFill>
                  <a:srgbClr val="FF0000"/>
                </a:solidFill>
              </a:rPr>
              <a:t>=&gt; Do đó, sơ đồ Tai vẫn dễ bị tấn công nội bộ.</a:t>
            </a:r>
            <a:endParaRPr lang="en-US" dirty="0">
              <a:solidFill>
                <a:srgbClr val="FF0000"/>
              </a:solidFill>
            </a:endParaRPr>
          </a:p>
          <a:p>
            <a:pPr lvl="2"/>
            <a:endParaRPr lang="en-US" dirty="0"/>
          </a:p>
        </p:txBody>
      </p:sp>
      <p:sp>
        <p:nvSpPr>
          <p:cNvPr id="4" name="Slide Number Placeholder 3">
            <a:extLst>
              <a:ext uri="{FF2B5EF4-FFF2-40B4-BE49-F238E27FC236}">
                <a16:creationId xmlns:a16="http://schemas.microsoft.com/office/drawing/2014/main" id="{CF7AFDAD-13EE-E14D-8136-128626DCE897}"/>
              </a:ext>
            </a:extLst>
          </p:cNvPr>
          <p:cNvSpPr>
            <a:spLocks noGrp="1"/>
          </p:cNvSpPr>
          <p:nvPr>
            <p:ph type="sldNum" sz="quarter" idx="12"/>
          </p:nvPr>
        </p:nvSpPr>
        <p:spPr/>
        <p:txBody>
          <a:bodyPr/>
          <a:lstStyle/>
          <a:p>
            <a:fld id="{20B7F220-0825-4B9B-9156-FF79F33775FE}" type="slidenum">
              <a:rPr lang="vi-VN" smtClean="0"/>
              <a:t>39</a:t>
            </a:fld>
            <a:endParaRPr lang="vi-VN"/>
          </a:p>
        </p:txBody>
      </p:sp>
    </p:spTree>
    <p:extLst>
      <p:ext uri="{BB962C8B-B14F-4D97-AF65-F5344CB8AC3E}">
        <p14:creationId xmlns:p14="http://schemas.microsoft.com/office/powerpoint/2010/main" val="274632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2C5F-E569-F042-ADA1-77E50AC06142}"/>
              </a:ext>
            </a:extLst>
          </p:cNvPr>
          <p:cNvSpPr>
            <a:spLocks noGrp="1"/>
          </p:cNvSpPr>
          <p:nvPr>
            <p:ph type="title"/>
          </p:nvPr>
        </p:nvSpPr>
        <p:spPr/>
        <p:txBody>
          <a:bodyPr/>
          <a:lstStyle/>
          <a:p>
            <a:r>
              <a:rPr lang="en-US" dirty="0"/>
              <a:t>GIỚI THIỆU</a:t>
            </a:r>
          </a:p>
        </p:txBody>
      </p:sp>
      <p:sp>
        <p:nvSpPr>
          <p:cNvPr id="3" name="Content Placeholder 2">
            <a:extLst>
              <a:ext uri="{FF2B5EF4-FFF2-40B4-BE49-F238E27FC236}">
                <a16:creationId xmlns:a16="http://schemas.microsoft.com/office/drawing/2014/main" id="{C08575C6-61C8-8941-B19A-0972D5CD780B}"/>
              </a:ext>
            </a:extLst>
          </p:cNvPr>
          <p:cNvSpPr>
            <a:spLocks noGrp="1"/>
          </p:cNvSpPr>
          <p:nvPr>
            <p:ph idx="1"/>
          </p:nvPr>
        </p:nvSpPr>
        <p:spPr/>
        <p:txBody>
          <a:bodyPr/>
          <a:lstStyle/>
          <a:p>
            <a:pPr lvl="1" algn="just"/>
            <a:r>
              <a:rPr lang="en-US" b="1" dirty="0" err="1"/>
              <a:t>Mạng</a:t>
            </a:r>
            <a:r>
              <a:rPr lang="en-US" b="1" dirty="0"/>
              <a:t> </a:t>
            </a:r>
            <a:r>
              <a:rPr lang="en-US" b="1" dirty="0" err="1"/>
              <a:t>cảm</a:t>
            </a:r>
            <a:r>
              <a:rPr lang="en-US" b="1" dirty="0"/>
              <a:t> </a:t>
            </a:r>
            <a:r>
              <a:rPr lang="en-US" b="1" dirty="0" err="1"/>
              <a:t>biến</a:t>
            </a:r>
            <a:r>
              <a:rPr lang="en-US" b="1" dirty="0"/>
              <a:t> </a:t>
            </a:r>
            <a:r>
              <a:rPr lang="en-US" b="1" dirty="0" err="1"/>
              <a:t>không</a:t>
            </a:r>
            <a:r>
              <a:rPr lang="en-US" b="1" dirty="0"/>
              <a:t> </a:t>
            </a:r>
            <a:r>
              <a:rPr lang="en-US" b="1" dirty="0" err="1"/>
              <a:t>dây</a:t>
            </a:r>
            <a:r>
              <a:rPr lang="en-US" b="1" dirty="0"/>
              <a:t> (WSN): </a:t>
            </a:r>
            <a:r>
              <a:rPr lang="en-US" dirty="0"/>
              <a:t>Bao </a:t>
            </a:r>
            <a:r>
              <a:rPr lang="en-US" dirty="0" err="1"/>
              <a:t>gồm</a:t>
            </a:r>
            <a:r>
              <a:rPr lang="en-US" dirty="0"/>
              <a:t> </a:t>
            </a:r>
            <a:r>
              <a:rPr lang="en-US" dirty="0" err="1"/>
              <a:t>một</a:t>
            </a:r>
            <a:r>
              <a:rPr lang="en-US" dirty="0"/>
              <a:t> </a:t>
            </a:r>
            <a:r>
              <a:rPr lang="en-US" dirty="0" err="1"/>
              <a:t>số</a:t>
            </a:r>
            <a:r>
              <a:rPr lang="en-US" dirty="0"/>
              <a:t> </a:t>
            </a:r>
            <a:r>
              <a:rPr lang="en-US" dirty="0" err="1"/>
              <a:t>lượng</a:t>
            </a:r>
            <a:r>
              <a:rPr lang="en-US" dirty="0"/>
              <a:t> </a:t>
            </a:r>
            <a:r>
              <a:rPr lang="en-US" dirty="0" err="1"/>
              <a:t>lớn</a:t>
            </a:r>
            <a:r>
              <a:rPr lang="en-US" dirty="0"/>
              <a:t> </a:t>
            </a:r>
            <a:r>
              <a:rPr lang="en-US" dirty="0" err="1"/>
              <a:t>các</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nhỏ</a:t>
            </a:r>
            <a:r>
              <a:rPr lang="en-US" dirty="0"/>
              <a:t>, </a:t>
            </a:r>
            <a:r>
              <a:rPr lang="en-US" dirty="0" err="1"/>
              <a:t>giúp</a:t>
            </a:r>
            <a:r>
              <a:rPr lang="en-US" dirty="0"/>
              <a:t> </a:t>
            </a:r>
            <a:r>
              <a:rPr lang="en-US" dirty="0" err="1"/>
              <a:t>theo</a:t>
            </a:r>
            <a:r>
              <a:rPr lang="en-US" dirty="0"/>
              <a:t> </a:t>
            </a:r>
            <a:r>
              <a:rPr lang="en-US" dirty="0" err="1"/>
              <a:t>dõi</a:t>
            </a:r>
            <a:r>
              <a:rPr lang="en-US" dirty="0"/>
              <a:t> </a:t>
            </a:r>
            <a:r>
              <a:rPr lang="en-US" dirty="0" err="1"/>
              <a:t>các</a:t>
            </a:r>
            <a:r>
              <a:rPr lang="en-US" dirty="0"/>
              <a:t> </a:t>
            </a:r>
            <a:r>
              <a:rPr lang="en-US" dirty="0" err="1"/>
              <a:t>điều</a:t>
            </a:r>
            <a:r>
              <a:rPr lang="en-US" dirty="0"/>
              <a:t> </a:t>
            </a:r>
            <a:r>
              <a:rPr lang="en-US" dirty="0" err="1"/>
              <a:t>kiện</a:t>
            </a:r>
            <a:r>
              <a:rPr lang="en-US" dirty="0"/>
              <a:t> </a:t>
            </a:r>
            <a:r>
              <a:rPr lang="en-US" dirty="0" err="1"/>
              <a:t>môi</a:t>
            </a:r>
            <a:r>
              <a:rPr lang="en-US" dirty="0"/>
              <a:t> </a:t>
            </a:r>
            <a:r>
              <a:rPr lang="en-US" dirty="0" err="1"/>
              <a:t>trường</a:t>
            </a:r>
            <a:r>
              <a:rPr lang="en-US" dirty="0"/>
              <a:t> </a:t>
            </a:r>
            <a:r>
              <a:rPr lang="en-US" dirty="0" err="1"/>
              <a:t>như</a:t>
            </a:r>
            <a:r>
              <a:rPr lang="en-US" dirty="0"/>
              <a:t> </a:t>
            </a:r>
            <a:r>
              <a:rPr lang="en-US" dirty="0" err="1"/>
              <a:t>ánh</a:t>
            </a:r>
            <a:r>
              <a:rPr lang="en-US" dirty="0"/>
              <a:t> </a:t>
            </a:r>
            <a:r>
              <a:rPr lang="en-US" dirty="0" err="1"/>
              <a:t>sáng</a:t>
            </a:r>
            <a:r>
              <a:rPr lang="en-US" dirty="0"/>
              <a:t>, </a:t>
            </a:r>
            <a:r>
              <a:rPr lang="en-US" dirty="0" err="1"/>
              <a:t>nhiệt</a:t>
            </a:r>
            <a:r>
              <a:rPr lang="en-US" dirty="0"/>
              <a:t> </a:t>
            </a:r>
            <a:r>
              <a:rPr lang="en-US" dirty="0" err="1"/>
              <a:t>độ</a:t>
            </a:r>
            <a:r>
              <a:rPr lang="en-US" dirty="0"/>
              <a:t>, </a:t>
            </a:r>
            <a:r>
              <a:rPr lang="en-US" dirty="0" err="1"/>
              <a:t>áp</a:t>
            </a:r>
            <a:r>
              <a:rPr lang="en-US" dirty="0"/>
              <a:t> </a:t>
            </a:r>
            <a:r>
              <a:rPr lang="en-US" dirty="0" err="1"/>
              <a:t>suất</a:t>
            </a:r>
            <a:r>
              <a:rPr lang="en-US" dirty="0"/>
              <a:t>,…</a:t>
            </a:r>
          </a:p>
          <a:p>
            <a:pPr lvl="1" algn="just"/>
            <a:endParaRPr lang="en-US" dirty="0"/>
          </a:p>
          <a:p>
            <a:pPr marL="342891" lvl="1" indent="0" algn="just">
              <a:buNone/>
            </a:pPr>
            <a:r>
              <a:rPr lang="en-US" dirty="0">
                <a:solidFill>
                  <a:srgbClr val="FF0000"/>
                </a:solidFill>
              </a:rPr>
              <a:t>=&gt; Do </a:t>
            </a:r>
            <a:r>
              <a:rPr lang="en-US" dirty="0" err="1">
                <a:solidFill>
                  <a:srgbClr val="FF0000"/>
                </a:solidFill>
              </a:rPr>
              <a:t>đó</a:t>
            </a:r>
            <a:r>
              <a:rPr lang="en-US" dirty="0">
                <a:solidFill>
                  <a:srgbClr val="FF0000"/>
                </a:solidFill>
              </a:rPr>
              <a:t>, </a:t>
            </a:r>
            <a:r>
              <a:rPr lang="en-US" dirty="0" err="1">
                <a:solidFill>
                  <a:srgbClr val="FF0000"/>
                </a:solidFill>
              </a:rPr>
              <a:t>để</a:t>
            </a:r>
            <a:r>
              <a:rPr lang="en-US" dirty="0">
                <a:solidFill>
                  <a:srgbClr val="FF0000"/>
                </a:solidFill>
              </a:rPr>
              <a:t> </a:t>
            </a:r>
            <a:r>
              <a:rPr lang="en-US" dirty="0" err="1">
                <a:solidFill>
                  <a:srgbClr val="FF0000"/>
                </a:solidFill>
              </a:rPr>
              <a:t>cung</a:t>
            </a:r>
            <a:r>
              <a:rPr lang="en-US" dirty="0">
                <a:solidFill>
                  <a:srgbClr val="FF0000"/>
                </a:solidFill>
              </a:rPr>
              <a:t> </a:t>
            </a:r>
            <a:r>
              <a:rPr lang="en-US" dirty="0" err="1">
                <a:solidFill>
                  <a:srgbClr val="FF0000"/>
                </a:solidFill>
              </a:rPr>
              <a:t>cấp</a:t>
            </a:r>
            <a:r>
              <a:rPr lang="en-US" dirty="0">
                <a:solidFill>
                  <a:srgbClr val="FF0000"/>
                </a:solidFill>
              </a:rPr>
              <a:t> </a:t>
            </a:r>
            <a:r>
              <a:rPr lang="en-US" dirty="0" err="1">
                <a:solidFill>
                  <a:srgbClr val="FF0000"/>
                </a:solidFill>
              </a:rPr>
              <a:t>thành</a:t>
            </a:r>
            <a:r>
              <a:rPr lang="en-US" dirty="0">
                <a:solidFill>
                  <a:srgbClr val="FF0000"/>
                </a:solidFill>
              </a:rPr>
              <a:t> </a:t>
            </a:r>
            <a:r>
              <a:rPr lang="en-US" dirty="0" err="1">
                <a:solidFill>
                  <a:srgbClr val="FF0000"/>
                </a:solidFill>
              </a:rPr>
              <a:t>công</a:t>
            </a:r>
            <a:r>
              <a:rPr lang="en-US" dirty="0">
                <a:solidFill>
                  <a:srgbClr val="FF0000"/>
                </a:solidFill>
              </a:rPr>
              <a:t> IoT </a:t>
            </a:r>
            <a:r>
              <a:rPr lang="en-US" dirty="0" err="1">
                <a:solidFill>
                  <a:srgbClr val="FF0000"/>
                </a:solidFill>
              </a:rPr>
              <a:t>các</a:t>
            </a:r>
            <a:r>
              <a:rPr lang="en-US" dirty="0">
                <a:solidFill>
                  <a:srgbClr val="FF0000"/>
                </a:solidFill>
              </a:rPr>
              <a:t> </a:t>
            </a:r>
            <a:r>
              <a:rPr lang="en-US" dirty="0" err="1">
                <a:solidFill>
                  <a:srgbClr val="FF0000"/>
                </a:solidFill>
              </a:rPr>
              <a:t>ứng</a:t>
            </a:r>
            <a:r>
              <a:rPr lang="en-US" dirty="0">
                <a:solidFill>
                  <a:srgbClr val="FF0000"/>
                </a:solidFill>
              </a:rPr>
              <a:t> </a:t>
            </a:r>
            <a:r>
              <a:rPr lang="en-US" dirty="0" err="1">
                <a:solidFill>
                  <a:srgbClr val="FF0000"/>
                </a:solidFill>
              </a:rPr>
              <a:t>dụng</a:t>
            </a:r>
            <a:r>
              <a:rPr lang="en-US" dirty="0">
                <a:solidFill>
                  <a:srgbClr val="FF0000"/>
                </a:solidFill>
              </a:rPr>
              <a:t>, </a:t>
            </a:r>
            <a:r>
              <a:rPr lang="en-US" dirty="0" err="1">
                <a:solidFill>
                  <a:srgbClr val="FF0000"/>
                </a:solidFill>
              </a:rPr>
              <a:t>sự</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hợp</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mạng</a:t>
            </a:r>
            <a:r>
              <a:rPr lang="en-US" dirty="0">
                <a:solidFill>
                  <a:srgbClr val="FF0000"/>
                </a:solidFill>
              </a:rPr>
              <a:t> 5G </a:t>
            </a:r>
            <a:r>
              <a:rPr lang="en-US" dirty="0" err="1">
                <a:solidFill>
                  <a:srgbClr val="FF0000"/>
                </a:solidFill>
              </a:rPr>
              <a:t>và</a:t>
            </a:r>
            <a:r>
              <a:rPr lang="en-US" dirty="0">
                <a:solidFill>
                  <a:srgbClr val="FF0000"/>
                </a:solidFill>
              </a:rPr>
              <a:t> WSN </a:t>
            </a:r>
            <a:r>
              <a:rPr lang="en-US" dirty="0" err="1">
                <a:solidFill>
                  <a:srgbClr val="FF0000"/>
                </a:solidFill>
              </a:rPr>
              <a:t>là</a:t>
            </a:r>
            <a:r>
              <a:rPr lang="en-US" dirty="0">
                <a:solidFill>
                  <a:srgbClr val="FF0000"/>
                </a:solidFill>
              </a:rPr>
              <a:t> </a:t>
            </a:r>
            <a:r>
              <a:rPr lang="en-US" dirty="0" err="1">
                <a:solidFill>
                  <a:srgbClr val="FF0000"/>
                </a:solidFill>
              </a:rPr>
              <a:t>cần</a:t>
            </a:r>
            <a:r>
              <a:rPr lang="en-US" dirty="0">
                <a:solidFill>
                  <a:srgbClr val="FF0000"/>
                </a:solidFill>
              </a:rPr>
              <a:t> </a:t>
            </a:r>
            <a:r>
              <a:rPr lang="en-US" dirty="0" err="1">
                <a:solidFill>
                  <a:srgbClr val="FF0000"/>
                </a:solidFill>
              </a:rPr>
              <a:t>thiết</a:t>
            </a:r>
            <a:r>
              <a:rPr lang="en-US" dirty="0">
                <a:solidFill>
                  <a:srgbClr val="FF0000"/>
                </a:solidFill>
              </a:rPr>
              <a:t>.</a:t>
            </a:r>
          </a:p>
        </p:txBody>
      </p:sp>
      <p:sp>
        <p:nvSpPr>
          <p:cNvPr id="4" name="Slide Number Placeholder 3">
            <a:extLst>
              <a:ext uri="{FF2B5EF4-FFF2-40B4-BE49-F238E27FC236}">
                <a16:creationId xmlns:a16="http://schemas.microsoft.com/office/drawing/2014/main" id="{DF9B63F2-5D29-EA4C-941D-1BCC06DAA1A6}"/>
              </a:ext>
            </a:extLst>
          </p:cNvPr>
          <p:cNvSpPr>
            <a:spLocks noGrp="1"/>
          </p:cNvSpPr>
          <p:nvPr>
            <p:ph type="sldNum" sz="quarter" idx="12"/>
          </p:nvPr>
        </p:nvSpPr>
        <p:spPr/>
        <p:txBody>
          <a:bodyPr/>
          <a:lstStyle/>
          <a:p>
            <a:fld id="{20B7F220-0825-4B9B-9156-FF79F33775FE}" type="slidenum">
              <a:rPr lang="vi-VN" smtClean="0"/>
              <a:t>4</a:t>
            </a:fld>
            <a:endParaRPr lang="vi-VN"/>
          </a:p>
        </p:txBody>
      </p:sp>
    </p:spTree>
    <p:extLst>
      <p:ext uri="{BB962C8B-B14F-4D97-AF65-F5344CB8AC3E}">
        <p14:creationId xmlns:p14="http://schemas.microsoft.com/office/powerpoint/2010/main" val="2192215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14AD-659D-6B41-B6F3-3B0993BCFB34}"/>
              </a:ext>
            </a:extLst>
          </p:cNvPr>
          <p:cNvSpPr>
            <a:spLocks noGrp="1"/>
          </p:cNvSpPr>
          <p:nvPr>
            <p:ph type="title"/>
          </p:nvPr>
        </p:nvSpPr>
        <p:spPr/>
        <p:txBody>
          <a:bodyPr/>
          <a:lstStyle/>
          <a:p>
            <a:r>
              <a:rPr lang="en-US" dirty="0"/>
              <a:t>NHỮNG ĐIỂM YẾU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B92983-B7BE-5144-94BF-583C014A0E80}"/>
                  </a:ext>
                </a:extLst>
              </p:cNvPr>
              <p:cNvSpPr>
                <a:spLocks noGrp="1"/>
              </p:cNvSpPr>
              <p:nvPr>
                <p:ph idx="1"/>
              </p:nvPr>
            </p:nvSpPr>
            <p:spPr/>
            <p:txBody>
              <a:bodyPr/>
              <a:lstStyle/>
              <a:p>
                <a:pPr lvl="1"/>
                <a:r>
                  <a:rPr lang="en-US" dirty="0" err="1"/>
                  <a:t>Tấn</a:t>
                </a:r>
                <a:r>
                  <a:rPr lang="en-US" dirty="0"/>
                  <a:t> </a:t>
                </a:r>
                <a:r>
                  <a:rPr lang="en-US" dirty="0" err="1"/>
                  <a:t>công</a:t>
                </a:r>
                <a:r>
                  <a:rPr lang="en-US" dirty="0"/>
                  <a:t> </a:t>
                </a:r>
                <a:r>
                  <a:rPr lang="en-US" dirty="0" err="1"/>
                  <a:t>thông</a:t>
                </a:r>
                <a:r>
                  <a:rPr lang="en-US" dirty="0"/>
                  <a:t> tin </a:t>
                </a:r>
                <a:r>
                  <a:rPr lang="en-US" dirty="0" err="1"/>
                  <a:t>tạm</a:t>
                </a:r>
                <a:r>
                  <a:rPr lang="en-US" dirty="0"/>
                  <a:t> </a:t>
                </a:r>
                <a:r>
                  <a:rPr lang="en-US" dirty="0" err="1"/>
                  <a:t>thời</a:t>
                </a:r>
                <a:r>
                  <a:rPr lang="en-US" dirty="0"/>
                  <a:t> </a:t>
                </a:r>
                <a:r>
                  <a:rPr lang="en-US" dirty="0" err="1"/>
                  <a:t>theo</a:t>
                </a:r>
                <a:r>
                  <a:rPr lang="en-US" dirty="0"/>
                  <a:t> </a:t>
                </a:r>
                <a:r>
                  <a:rPr lang="en-US" dirty="0" err="1"/>
                  <a:t>phiên</a:t>
                </a:r>
                <a:endParaRPr lang="en-US" dirty="0"/>
              </a:p>
              <a:p>
                <a:pPr lvl="1"/>
                <a:endParaRPr lang="en-US" dirty="0"/>
              </a:p>
              <a:p>
                <a:pPr lvl="2"/>
                <a:r>
                  <a:rPr lang="vi-VN" dirty="0"/>
                  <a:t>Nếu thông tin được tạo tạm thời cho một phiên bị rò rỉ, khóa phiên được thiết lập trong phiên đó không còn an toàn.</a:t>
                </a:r>
                <a:r>
                  <a:rPr lang="en-US" dirty="0"/>
                  <a:t> </a:t>
                </a:r>
              </a:p>
              <a:p>
                <a:pPr lvl="2"/>
                <a:endParaRPr lang="en-US" dirty="0"/>
              </a:p>
              <a:p>
                <a:pPr lvl="2"/>
                <a:r>
                  <a:rPr lang="vi-VN" dirty="0"/>
                  <a:t>Trong sơ đồ của Tai, người dùng và nút cảm biến tính toán khoá phiên dựa trên các số ngẫu nhiên tạm thời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𝑖</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oMath>
                </a14:m>
                <a:r>
                  <a:rPr lang="en-US" dirty="0">
                    <a:effectLst/>
                  </a:rPr>
                  <a:t> </a:t>
                </a:r>
              </a:p>
              <a:p>
                <a:pPr lvl="2"/>
                <a:endParaRPr lang="en-US" dirty="0"/>
              </a:p>
              <a:p>
                <a:pPr lvl="2"/>
                <a:r>
                  <a:rPr lang="vi-VN" dirty="0"/>
                  <a:t>Kẻ tấn công có thể tính toán khoá phiên SK =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h</m:t>
                        </m:r>
                        <m:r>
                          <a:rPr lang="vi-VN" i="1">
                            <a:latin typeface="Cambria Math" panose="02040503050406030204" pitchFamily="18" charset="0"/>
                          </a:rPr>
                          <m:t>(</m:t>
                        </m:r>
                        <m:r>
                          <a:rPr lang="vi-VN" i="1">
                            <a:latin typeface="Cambria Math" panose="02040503050406030204" pitchFamily="18" charset="0"/>
                          </a:rPr>
                          <m:t>𝐾</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𝐾</m:t>
                        </m:r>
                      </m:e>
                      <m:sub>
                        <m:r>
                          <a:rPr lang="vi-VN" i="1">
                            <a:latin typeface="Cambria Math" panose="02040503050406030204" pitchFamily="18" charset="0"/>
                          </a:rPr>
                          <m:t>𝑗</m:t>
                        </m:r>
                      </m:sub>
                    </m:sSub>
                    <m:r>
                      <a:rPr lang="vi-VN" i="1">
                        <a:latin typeface="Cambria Math" panose="02040503050406030204" pitchFamily="18" charset="0"/>
                      </a:rPr>
                      <m:t>)</m:t>
                    </m:r>
                  </m:oMath>
                </a14:m>
                <a:r>
                  <a:rPr lang="vi-VN" dirty="0"/>
                  <a:t> được thiết lập giữa người dùng và nút cảm biến. </a:t>
                </a:r>
              </a:p>
              <a:p>
                <a:pPr lvl="2"/>
                <a:endParaRPr lang="vi-VN" dirty="0"/>
              </a:p>
              <a:p>
                <a:pPr marL="685782" lvl="2" indent="0">
                  <a:buNone/>
                </a:pPr>
                <a:r>
                  <a:rPr lang="vi-VN" dirty="0">
                    <a:solidFill>
                      <a:srgbClr val="FF0000"/>
                    </a:solidFill>
                  </a:rPr>
                  <a:t>=&gt; Do đó, tính bảo mật của khóa phiên bị xâm phạm trong trường hợp này</a:t>
                </a:r>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4B92983-B7BE-5144-94BF-583C014A0E80}"/>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CA52A48-E758-CB4F-BFE3-0F460EAFF86C}"/>
              </a:ext>
            </a:extLst>
          </p:cNvPr>
          <p:cNvSpPr>
            <a:spLocks noGrp="1"/>
          </p:cNvSpPr>
          <p:nvPr>
            <p:ph type="sldNum" sz="quarter" idx="12"/>
          </p:nvPr>
        </p:nvSpPr>
        <p:spPr/>
        <p:txBody>
          <a:bodyPr/>
          <a:lstStyle/>
          <a:p>
            <a:fld id="{20B7F220-0825-4B9B-9156-FF79F33775FE}" type="slidenum">
              <a:rPr lang="vi-VN" smtClean="0"/>
              <a:t>40</a:t>
            </a:fld>
            <a:endParaRPr lang="vi-VN"/>
          </a:p>
        </p:txBody>
      </p:sp>
    </p:spTree>
    <p:extLst>
      <p:ext uri="{BB962C8B-B14F-4D97-AF65-F5344CB8AC3E}">
        <p14:creationId xmlns:p14="http://schemas.microsoft.com/office/powerpoint/2010/main" val="115343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F3D1-543F-3C47-8370-BD6B74F33094}"/>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endParaRPr lang="en-US" dirty="0"/>
          </a:p>
        </p:txBody>
      </p:sp>
      <p:sp>
        <p:nvSpPr>
          <p:cNvPr id="3" name="Content Placeholder 2">
            <a:extLst>
              <a:ext uri="{FF2B5EF4-FFF2-40B4-BE49-F238E27FC236}">
                <a16:creationId xmlns:a16="http://schemas.microsoft.com/office/drawing/2014/main" id="{D6E2A629-803F-774A-88F5-A1421E0DBE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7CCA020-9BAF-B94D-BDE1-EFBF41B031B4}"/>
              </a:ext>
            </a:extLst>
          </p:cNvPr>
          <p:cNvSpPr>
            <a:spLocks noGrp="1"/>
          </p:cNvSpPr>
          <p:nvPr>
            <p:ph type="sldNum" sz="quarter" idx="12"/>
          </p:nvPr>
        </p:nvSpPr>
        <p:spPr/>
        <p:txBody>
          <a:bodyPr/>
          <a:lstStyle/>
          <a:p>
            <a:fld id="{20B7F220-0825-4B9B-9156-FF79F33775FE}" type="slidenum">
              <a:rPr lang="vi-VN" smtClean="0"/>
              <a:t>41</a:t>
            </a:fld>
            <a:endParaRPr lang="vi-VN"/>
          </a:p>
        </p:txBody>
      </p:sp>
      <p:pic>
        <p:nvPicPr>
          <p:cNvPr id="5" name="Picture 4">
            <a:extLst>
              <a:ext uri="{FF2B5EF4-FFF2-40B4-BE49-F238E27FC236}">
                <a16:creationId xmlns:a16="http://schemas.microsoft.com/office/drawing/2014/main" id="{EBD4896E-0AC0-8E4D-8999-A0929BC2309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 y="1600206"/>
            <a:ext cx="8229600" cy="4525963"/>
          </a:xfrm>
          <a:prstGeom prst="rect">
            <a:avLst/>
          </a:prstGeom>
        </p:spPr>
      </p:pic>
    </p:spTree>
    <p:extLst>
      <p:ext uri="{BB962C8B-B14F-4D97-AF65-F5344CB8AC3E}">
        <p14:creationId xmlns:p14="http://schemas.microsoft.com/office/powerpoint/2010/main" val="3591797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A648-5269-5843-9B44-32E3BCA8D088}"/>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endParaRPr lang="en-US" dirty="0"/>
          </a:p>
        </p:txBody>
      </p:sp>
      <p:sp>
        <p:nvSpPr>
          <p:cNvPr id="3" name="Content Placeholder 2">
            <a:extLst>
              <a:ext uri="{FF2B5EF4-FFF2-40B4-BE49-F238E27FC236}">
                <a16:creationId xmlns:a16="http://schemas.microsoft.com/office/drawing/2014/main" id="{7825A72F-55F4-B647-A129-81F42868EA7B}"/>
              </a:ext>
            </a:extLst>
          </p:cNvPr>
          <p:cNvSpPr>
            <a:spLocks noGrp="1"/>
          </p:cNvSpPr>
          <p:nvPr>
            <p:ph idx="1"/>
          </p:nvPr>
        </p:nvSpPr>
        <p:spPr/>
        <p:txBody>
          <a:bodyPr/>
          <a:lstStyle/>
          <a:p>
            <a:r>
              <a:rPr lang="en-US" dirty="0" err="1"/>
              <a:t>Chương</a:t>
            </a:r>
            <a:r>
              <a:rPr lang="en-US" dirty="0"/>
              <a:t> </a:t>
            </a:r>
            <a:r>
              <a:rPr lang="en-US" dirty="0" err="1"/>
              <a:t>trình</a:t>
            </a:r>
            <a:r>
              <a:rPr lang="en-US" dirty="0"/>
              <a:t> </a:t>
            </a:r>
            <a:r>
              <a:rPr lang="en-US" dirty="0" err="1"/>
              <a:t>đề</a:t>
            </a:r>
            <a:r>
              <a:rPr lang="en-US" dirty="0"/>
              <a:t> </a:t>
            </a:r>
            <a:r>
              <a:rPr lang="en-US" dirty="0" err="1"/>
              <a:t>xuất</a:t>
            </a:r>
            <a:r>
              <a:rPr lang="en-US" dirty="0"/>
              <a:t> </a:t>
            </a:r>
            <a:r>
              <a:rPr lang="en-US" dirty="0" err="1"/>
              <a:t>của</a:t>
            </a:r>
            <a:r>
              <a:rPr lang="en-US" dirty="0"/>
              <a:t> </a:t>
            </a:r>
            <a:r>
              <a:rPr lang="en-US" dirty="0" err="1"/>
              <a:t>chúng</a:t>
            </a:r>
            <a:r>
              <a:rPr lang="en-US" dirty="0"/>
              <a:t> </a:t>
            </a:r>
            <a:r>
              <a:rPr lang="en-US" dirty="0" err="1"/>
              <a:t>tôi</a:t>
            </a:r>
            <a:r>
              <a:rPr lang="en-US" dirty="0"/>
              <a:t> bao </a:t>
            </a:r>
            <a:r>
              <a:rPr lang="en-US" dirty="0" err="1"/>
              <a:t>gồm</a:t>
            </a:r>
            <a:r>
              <a:rPr lang="en-US" dirty="0"/>
              <a:t> </a:t>
            </a:r>
            <a:r>
              <a:rPr lang="en-US" dirty="0" err="1"/>
              <a:t>bốn</a:t>
            </a:r>
            <a:r>
              <a:rPr lang="en-US" dirty="0"/>
              <a:t> </a:t>
            </a:r>
            <a:r>
              <a:rPr lang="en-US" dirty="0" err="1"/>
              <a:t>giai</a:t>
            </a:r>
            <a:r>
              <a:rPr lang="en-US" dirty="0"/>
              <a:t> </a:t>
            </a:r>
            <a:r>
              <a:rPr lang="en-US" dirty="0" err="1"/>
              <a:t>đoạn</a:t>
            </a:r>
            <a:r>
              <a:rPr lang="en-US" dirty="0"/>
              <a:t>: </a:t>
            </a:r>
          </a:p>
          <a:p>
            <a:pPr lvl="1"/>
            <a:r>
              <a:rPr lang="en-US" sz="2250" dirty="0" err="1"/>
              <a:t>Thiết</a:t>
            </a:r>
            <a:r>
              <a:rPr lang="en-US" sz="2250" dirty="0"/>
              <a:t> </a:t>
            </a:r>
            <a:r>
              <a:rPr lang="en-US" sz="2250" dirty="0" err="1"/>
              <a:t>Lập</a:t>
            </a:r>
            <a:r>
              <a:rPr lang="en-US" sz="2250" dirty="0"/>
              <a:t> </a:t>
            </a:r>
            <a:r>
              <a:rPr lang="en-US" sz="2250" dirty="0" err="1"/>
              <a:t>Hệ</a:t>
            </a:r>
            <a:r>
              <a:rPr lang="en-US" sz="2250" dirty="0"/>
              <a:t> </a:t>
            </a:r>
            <a:r>
              <a:rPr lang="en-US" sz="2250" dirty="0" err="1"/>
              <a:t>Thống</a:t>
            </a:r>
            <a:endParaRPr lang="en-US" sz="2250" dirty="0"/>
          </a:p>
          <a:p>
            <a:pPr lvl="1"/>
            <a:endParaRPr lang="en-US" sz="2250" dirty="0"/>
          </a:p>
          <a:p>
            <a:pPr lvl="1"/>
            <a:r>
              <a:rPr lang="en-US" sz="2250" dirty="0" err="1"/>
              <a:t>Đăng</a:t>
            </a:r>
            <a:r>
              <a:rPr lang="en-US" sz="2250" dirty="0"/>
              <a:t> </a:t>
            </a:r>
            <a:r>
              <a:rPr lang="en-US" sz="2250" dirty="0" err="1"/>
              <a:t>Ký</a:t>
            </a:r>
            <a:r>
              <a:rPr lang="en-US" sz="2250" dirty="0"/>
              <a:t> </a:t>
            </a:r>
            <a:r>
              <a:rPr lang="en-US" sz="2250" dirty="0" err="1"/>
              <a:t>Người</a:t>
            </a:r>
            <a:r>
              <a:rPr lang="en-US" sz="2250" dirty="0"/>
              <a:t> </a:t>
            </a:r>
            <a:r>
              <a:rPr lang="en-US" sz="2250" dirty="0" err="1"/>
              <a:t>Dùng</a:t>
            </a:r>
            <a:endParaRPr lang="en-US" sz="2250" dirty="0"/>
          </a:p>
          <a:p>
            <a:pPr lvl="1"/>
            <a:endParaRPr lang="en-US" sz="2250" dirty="0"/>
          </a:p>
          <a:p>
            <a:pPr lvl="1"/>
            <a:r>
              <a:rPr lang="en-US" sz="2250" dirty="0" err="1"/>
              <a:t>Đăng</a:t>
            </a:r>
            <a:r>
              <a:rPr lang="en-US" sz="2250" dirty="0"/>
              <a:t> </a:t>
            </a:r>
            <a:r>
              <a:rPr lang="en-US" sz="2250" dirty="0" err="1"/>
              <a:t>Nhập</a:t>
            </a:r>
            <a:r>
              <a:rPr lang="en-US" sz="2250" dirty="0"/>
              <a:t> </a:t>
            </a:r>
            <a:r>
              <a:rPr lang="en-US" sz="2250" dirty="0" err="1"/>
              <a:t>Và</a:t>
            </a:r>
            <a:r>
              <a:rPr lang="en-US" sz="2250" dirty="0"/>
              <a:t> </a:t>
            </a:r>
            <a:r>
              <a:rPr lang="en-US" sz="2250" dirty="0" err="1"/>
              <a:t>Xác</a:t>
            </a:r>
            <a:r>
              <a:rPr lang="en-US" sz="2250" dirty="0"/>
              <a:t> </a:t>
            </a:r>
            <a:r>
              <a:rPr lang="en-US" sz="2250" dirty="0" err="1"/>
              <a:t>Thực</a:t>
            </a:r>
            <a:r>
              <a:rPr lang="en-US" sz="2250" dirty="0"/>
              <a:t> </a:t>
            </a:r>
          </a:p>
          <a:p>
            <a:pPr lvl="1"/>
            <a:endParaRPr lang="en-US" sz="2250" dirty="0"/>
          </a:p>
          <a:p>
            <a:pPr lvl="1"/>
            <a:r>
              <a:rPr lang="en-US" sz="2250" dirty="0" err="1"/>
              <a:t>Thay</a:t>
            </a:r>
            <a:r>
              <a:rPr lang="en-US" sz="2250" dirty="0"/>
              <a:t> </a:t>
            </a:r>
            <a:r>
              <a:rPr lang="en-US" sz="2250" dirty="0" err="1"/>
              <a:t>Đổi</a:t>
            </a:r>
            <a:r>
              <a:rPr lang="en-US" sz="2250" dirty="0"/>
              <a:t> </a:t>
            </a:r>
            <a:r>
              <a:rPr lang="en-US" sz="2250" dirty="0" err="1"/>
              <a:t>Mật</a:t>
            </a:r>
            <a:r>
              <a:rPr lang="en-US" sz="2250" dirty="0"/>
              <a:t> </a:t>
            </a:r>
            <a:r>
              <a:rPr lang="en-US" sz="2250" dirty="0" err="1"/>
              <a:t>Khẩu</a:t>
            </a:r>
            <a:endParaRPr lang="en-US" sz="2250" dirty="0"/>
          </a:p>
          <a:p>
            <a:pPr lvl="1"/>
            <a:endParaRPr lang="en-US" sz="2250" dirty="0"/>
          </a:p>
          <a:p>
            <a:pPr lvl="1"/>
            <a:endParaRPr lang="en-US" dirty="0"/>
          </a:p>
          <a:p>
            <a:endParaRPr lang="en-US" dirty="0"/>
          </a:p>
        </p:txBody>
      </p:sp>
      <p:sp>
        <p:nvSpPr>
          <p:cNvPr id="4" name="Slide Number Placeholder 3">
            <a:extLst>
              <a:ext uri="{FF2B5EF4-FFF2-40B4-BE49-F238E27FC236}">
                <a16:creationId xmlns:a16="http://schemas.microsoft.com/office/drawing/2014/main" id="{25C040FE-986E-5046-A145-A259560AA2D4}"/>
              </a:ext>
            </a:extLst>
          </p:cNvPr>
          <p:cNvSpPr>
            <a:spLocks noGrp="1"/>
          </p:cNvSpPr>
          <p:nvPr>
            <p:ph type="sldNum" sz="quarter" idx="12"/>
          </p:nvPr>
        </p:nvSpPr>
        <p:spPr/>
        <p:txBody>
          <a:bodyPr/>
          <a:lstStyle/>
          <a:p>
            <a:fld id="{20B7F220-0825-4B9B-9156-FF79F33775FE}" type="slidenum">
              <a:rPr lang="vi-VN" smtClean="0"/>
              <a:t>42</a:t>
            </a:fld>
            <a:endParaRPr lang="vi-VN"/>
          </a:p>
        </p:txBody>
      </p:sp>
    </p:spTree>
    <p:extLst>
      <p:ext uri="{BB962C8B-B14F-4D97-AF65-F5344CB8AC3E}">
        <p14:creationId xmlns:p14="http://schemas.microsoft.com/office/powerpoint/2010/main" val="2902292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FED4-9BEF-1A4F-BF02-14C61799D50D}"/>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endParaRPr lang="en-US" dirty="0"/>
          </a:p>
        </p:txBody>
      </p:sp>
      <p:sp>
        <p:nvSpPr>
          <p:cNvPr id="4" name="Slide Number Placeholder 3">
            <a:extLst>
              <a:ext uri="{FF2B5EF4-FFF2-40B4-BE49-F238E27FC236}">
                <a16:creationId xmlns:a16="http://schemas.microsoft.com/office/drawing/2014/main" id="{167D92C4-8E23-DB4C-8D54-3E707B0062B5}"/>
              </a:ext>
            </a:extLst>
          </p:cNvPr>
          <p:cNvSpPr>
            <a:spLocks noGrp="1"/>
          </p:cNvSpPr>
          <p:nvPr>
            <p:ph type="sldNum" sz="quarter" idx="12"/>
          </p:nvPr>
        </p:nvSpPr>
        <p:spPr/>
        <p:txBody>
          <a:bodyPr/>
          <a:lstStyle/>
          <a:p>
            <a:fld id="{20B7F220-0825-4B9B-9156-FF79F33775FE}" type="slidenum">
              <a:rPr lang="vi-VN" smtClean="0"/>
              <a:t>43</a:t>
            </a:fld>
            <a:endParaRPr lang="vi-VN"/>
          </a:p>
        </p:txBody>
      </p:sp>
      <p:pic>
        <p:nvPicPr>
          <p:cNvPr id="5" name="Content Placeholder 4">
            <a:extLst>
              <a:ext uri="{FF2B5EF4-FFF2-40B4-BE49-F238E27FC236}">
                <a16:creationId xmlns:a16="http://schemas.microsoft.com/office/drawing/2014/main" id="{BB05982F-F31B-BE49-87AF-058C9D20DAC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6478" y="1717288"/>
            <a:ext cx="8430322" cy="4639070"/>
          </a:xfrm>
          <a:prstGeom prst="rect">
            <a:avLst/>
          </a:prstGeom>
        </p:spPr>
      </p:pic>
    </p:spTree>
    <p:extLst>
      <p:ext uri="{BB962C8B-B14F-4D97-AF65-F5344CB8AC3E}">
        <p14:creationId xmlns:p14="http://schemas.microsoft.com/office/powerpoint/2010/main" val="1654793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DA35-8C81-FE40-A399-D9E5CD5E0FC9}"/>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THIẾT</a:t>
            </a:r>
            <a:r>
              <a:rPr lang="en-US" dirty="0"/>
              <a:t> </a:t>
            </a:r>
            <a:r>
              <a:rPr lang="en-US" dirty="0" err="1"/>
              <a:t>LẬP</a:t>
            </a:r>
            <a:r>
              <a:rPr lang="en-US" dirty="0"/>
              <a:t> </a:t>
            </a:r>
            <a:r>
              <a:rPr lang="en-US" dirty="0" err="1"/>
              <a:t>HỆ</a:t>
            </a:r>
            <a:r>
              <a:rPr lang="en-US" dirty="0"/>
              <a:t> </a:t>
            </a:r>
            <a:r>
              <a:rPr lang="en-US" dirty="0" err="1"/>
              <a:t>THỐNG</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B8711E-5F0C-B440-B6E1-2B6C84B6ACB6}"/>
                  </a:ext>
                </a:extLst>
              </p:cNvPr>
              <p:cNvSpPr>
                <a:spLocks noGrp="1"/>
              </p:cNvSpPr>
              <p:nvPr>
                <p:ph idx="1"/>
              </p:nvPr>
            </p:nvSpPr>
            <p:spPr/>
            <p:txBody>
              <a:bodyPr>
                <a:normAutofit/>
              </a:bodyPr>
              <a:lstStyle/>
              <a:p>
                <a:r>
                  <a:rPr lang="en-US" dirty="0" err="1"/>
                  <a:t>Trước</a:t>
                </a:r>
                <a:r>
                  <a:rPr lang="en-US" dirty="0"/>
                  <a:t> </a:t>
                </a:r>
                <a:r>
                  <a:rPr lang="en-US" dirty="0" err="1"/>
                  <a:t>khi</a:t>
                </a:r>
                <a:r>
                  <a:rPr lang="en-US" dirty="0"/>
                  <a:t> </a:t>
                </a:r>
                <a:r>
                  <a:rPr lang="en-US" dirty="0" err="1"/>
                  <a:t>triển</a:t>
                </a:r>
                <a:r>
                  <a:rPr lang="en-US" dirty="0"/>
                  <a:t> </a:t>
                </a:r>
                <a:r>
                  <a:rPr lang="en-US" dirty="0" err="1"/>
                  <a:t>khai</a:t>
                </a:r>
                <a:r>
                  <a:rPr lang="en-US" dirty="0"/>
                  <a:t> </a:t>
                </a:r>
                <a:r>
                  <a:rPr lang="en-US" dirty="0" err="1"/>
                  <a:t>các</a:t>
                </a:r>
                <a:r>
                  <a:rPr lang="en-US" dirty="0"/>
                  <a:t> </a:t>
                </a:r>
                <a:r>
                  <a:rPr lang="en-US" dirty="0" err="1"/>
                  <a:t>cổng</a:t>
                </a:r>
                <a:r>
                  <a:rPr lang="en-US" dirty="0"/>
                  <a:t> </a:t>
                </a:r>
                <a:r>
                  <a:rPr lang="en-US" dirty="0" err="1"/>
                  <a:t>và</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trong</a:t>
                </a:r>
                <a:r>
                  <a:rPr lang="en-US" dirty="0"/>
                  <a:t> </a:t>
                </a:r>
                <a:r>
                  <a:rPr lang="en-US" dirty="0" err="1"/>
                  <a:t>trường</a:t>
                </a:r>
                <a:r>
                  <a:rPr lang="en-US" dirty="0"/>
                  <a:t> </a:t>
                </a:r>
                <a:r>
                  <a:rPr lang="en-US" dirty="0" err="1"/>
                  <a:t>mục</a:t>
                </a:r>
                <a:r>
                  <a:rPr lang="en-US" dirty="0"/>
                  <a:t> </a:t>
                </a:r>
                <a:r>
                  <a:rPr lang="en-US" dirty="0" err="1"/>
                  <a:t>tiêu</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máy</a:t>
                </a:r>
                <a:r>
                  <a:rPr lang="en-US" dirty="0"/>
                  <a:t> </a:t>
                </a:r>
                <a:r>
                  <a:rPr lang="en-US" dirty="0" err="1"/>
                  <a:t>chủ</a:t>
                </a:r>
                <a:r>
                  <a:rPr lang="en-US" dirty="0"/>
                  <a:t> </a:t>
                </a:r>
                <a:r>
                  <a:rPr lang="en-US" dirty="0" err="1"/>
                  <a:t>ứng</a:t>
                </a:r>
                <a:r>
                  <a:rPr lang="en-US" dirty="0"/>
                  <a:t> </a:t>
                </a:r>
                <a:r>
                  <a:rPr lang="en-US" dirty="0" err="1"/>
                  <a:t>dụng</a:t>
                </a:r>
                <a:r>
                  <a:rPr lang="en-US" dirty="0"/>
                  <a:t> IoT (I AS) </a:t>
                </a:r>
                <a:r>
                  <a:rPr lang="en-US" dirty="0" err="1"/>
                  <a:t>trong</a:t>
                </a:r>
                <a:r>
                  <a:rPr lang="en-US" dirty="0"/>
                  <a:t> </a:t>
                </a:r>
                <a:r>
                  <a:rPr lang="en-US" dirty="0" err="1"/>
                  <a:t>chế</a:t>
                </a:r>
                <a:r>
                  <a:rPr lang="en-US" dirty="0"/>
                  <a:t> </a:t>
                </a:r>
                <a:r>
                  <a:rPr lang="en-US" dirty="0" err="1"/>
                  <a:t>độ</a:t>
                </a:r>
                <a:r>
                  <a:rPr lang="en-US" dirty="0"/>
                  <a:t> </a:t>
                </a:r>
                <a:r>
                  <a:rPr lang="en-US" dirty="0" err="1"/>
                  <a:t>ngoại</a:t>
                </a:r>
                <a:r>
                  <a:rPr lang="en-US" dirty="0"/>
                  <a:t> </a:t>
                </a:r>
                <a:r>
                  <a:rPr lang="en-US" dirty="0" err="1"/>
                  <a:t>tuyến</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dưới</a:t>
                </a:r>
                <a:r>
                  <a:rPr lang="en-US" dirty="0"/>
                  <a:t> </a:t>
                </a:r>
                <a:r>
                  <a:rPr lang="en-US" dirty="0" err="1"/>
                  <a:t>đây</a:t>
                </a:r>
                <a:r>
                  <a:rPr lang="en-US" dirty="0"/>
                  <a:t>.</a:t>
                </a:r>
              </a:p>
              <a:p>
                <a:pPr lvl="1"/>
                <a:r>
                  <a:rPr lang="en-US" dirty="0"/>
                  <a:t>IAS </a:t>
                </a:r>
                <a:r>
                  <a:rPr lang="en-US" dirty="0" err="1"/>
                  <a:t>chọn</a:t>
                </a:r>
                <a:r>
                  <a:rPr lang="en-US" dirty="0"/>
                  <a:t> </a:t>
                </a:r>
                <a:r>
                  <a:rPr lang="en-US" dirty="0" err="1"/>
                  <a:t>một</a:t>
                </a:r>
                <a:r>
                  <a:rPr lang="en-US" dirty="0"/>
                  <a:t> </a:t>
                </a:r>
                <a:r>
                  <a:rPr lang="en-US" dirty="0" err="1"/>
                  <a:t>bí</a:t>
                </a:r>
                <a:r>
                  <a:rPr lang="en-US" dirty="0"/>
                  <a:t> </a:t>
                </a:r>
                <a:r>
                  <a:rPr lang="en-US" dirty="0" err="1"/>
                  <a:t>mật</a:t>
                </a:r>
                <a:r>
                  <a:rPr lang="en-US" dirty="0"/>
                  <a:t> </a:t>
                </a:r>
                <a14:m>
                  <m:oMath xmlns:m="http://schemas.openxmlformats.org/officeDocument/2006/math">
                    <m:sSub>
                      <m:sSubPr>
                        <m:ctrlPr>
                          <a:rPr lang="en-US" i="1"/>
                        </m:ctrlPr>
                      </m:sSubPr>
                      <m:e>
                        <m:r>
                          <a:rPr lang="en-US" i="1"/>
                          <m:t>𝑋</m:t>
                        </m:r>
                      </m:e>
                      <m:sub>
                        <m:r>
                          <a:rPr lang="en-US" i="1"/>
                          <m:t>𝑈</m:t>
                        </m:r>
                      </m:sub>
                    </m:sSub>
                  </m:oMath>
                </a14:m>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bí</a:t>
                </a:r>
                <a:r>
                  <a:rPr lang="en-US" dirty="0"/>
                  <a:t> </a:t>
                </a:r>
                <a:r>
                  <a:rPr lang="en-US" dirty="0" err="1"/>
                  <a:t>mật</a:t>
                </a:r>
                <a:r>
                  <a:rPr lang="en-US" dirty="0"/>
                  <a:t> </a:t>
                </a:r>
                <a:r>
                  <a:rPr lang="en-US" dirty="0" err="1"/>
                  <a:t>này</a:t>
                </a:r>
                <a:r>
                  <a:rPr lang="en-US" dirty="0"/>
                  <a:t> </a:t>
                </a:r>
                <a:r>
                  <a:rPr lang="en-US" dirty="0" err="1"/>
                  <a:t>chỉ</a:t>
                </a:r>
                <a:r>
                  <a:rPr lang="en-US" dirty="0"/>
                  <a:t> </a:t>
                </a:r>
                <a:r>
                  <a:rPr lang="en-US" dirty="0" err="1"/>
                  <a:t>được</a:t>
                </a:r>
                <a:r>
                  <a:rPr lang="en-US" dirty="0"/>
                  <a:t> </a:t>
                </a:r>
                <a:r>
                  <a:rPr lang="en-US" dirty="0" err="1"/>
                  <a:t>biết</a:t>
                </a:r>
                <a:r>
                  <a:rPr lang="en-US" dirty="0"/>
                  <a:t> </a:t>
                </a:r>
                <a:r>
                  <a:rPr lang="en-US" dirty="0" err="1"/>
                  <a:t>bởi</a:t>
                </a:r>
                <a:r>
                  <a:rPr lang="en-US" dirty="0"/>
                  <a:t> IAS.</a:t>
                </a:r>
              </a:p>
              <a:p>
                <a:pPr lvl="1"/>
                <a:r>
                  <a:rPr lang="en-US" dirty="0"/>
                  <a:t>IAS </a:t>
                </a:r>
                <a:r>
                  <a:rPr lang="en-US" dirty="0" err="1"/>
                  <a:t>chọn</a:t>
                </a:r>
                <a:r>
                  <a:rPr lang="en-US" dirty="0"/>
                  <a:t> </a:t>
                </a:r>
                <a:r>
                  <a:rPr lang="en-US" dirty="0" err="1"/>
                  <a:t>một</a:t>
                </a:r>
                <a:r>
                  <a:rPr lang="en-US" dirty="0"/>
                  <a:t> </a:t>
                </a:r>
                <a:r>
                  <a:rPr lang="en-US" dirty="0" err="1"/>
                  <a:t>định</a:t>
                </a:r>
                <a:r>
                  <a:rPr lang="en-US" dirty="0"/>
                  <a:t> </a:t>
                </a:r>
                <a:r>
                  <a:rPr lang="en-US" dirty="0" err="1"/>
                  <a:t>danh</a:t>
                </a:r>
                <a:r>
                  <a:rPr lang="en-US" dirty="0"/>
                  <a:t> </a:t>
                </a:r>
                <a14:m>
                  <m:oMath xmlns:m="http://schemas.openxmlformats.org/officeDocument/2006/math">
                    <m:r>
                      <a:rPr lang="en-US" i="1"/>
                      <m:t>𝐺𝑊𝐼</m:t>
                    </m:r>
                    <m:sSub>
                      <m:sSubPr>
                        <m:ctrlPr>
                          <a:rPr lang="en-US" i="1"/>
                        </m:ctrlPr>
                      </m:sSubPr>
                      <m:e>
                        <m:r>
                          <a:rPr lang="en-US" i="1"/>
                          <m:t>𝐷</m:t>
                        </m:r>
                      </m:e>
                      <m:sub>
                        <m:r>
                          <a:rPr lang="en-US" i="1"/>
                          <m:t>𝑗</m:t>
                        </m:r>
                      </m:sub>
                    </m:sSub>
                  </m:oMath>
                </a14:m>
                <a:r>
                  <a:rPr lang="en-US" dirty="0"/>
                  <a:t> </a:t>
                </a:r>
                <a:r>
                  <a:rPr lang="en-US" dirty="0" err="1"/>
                  <a:t>và</a:t>
                </a:r>
                <a:r>
                  <a:rPr lang="en-US" dirty="0"/>
                  <a:t> </a:t>
                </a:r>
                <a:r>
                  <a:rPr lang="en-US" dirty="0" err="1"/>
                  <a:t>chọn</a:t>
                </a:r>
                <a:r>
                  <a:rPr lang="en-US" dirty="0"/>
                  <a:t> </a:t>
                </a:r>
                <a:r>
                  <a:rPr lang="en-US" dirty="0" err="1"/>
                  <a:t>ngẫu</a:t>
                </a:r>
                <a:r>
                  <a:rPr lang="en-US" dirty="0"/>
                  <a:t> </a:t>
                </a:r>
                <a:r>
                  <a:rPr lang="en-US" dirty="0" err="1"/>
                  <a:t>nhiệm</a:t>
                </a:r>
                <a:r>
                  <a:rPr lang="en-US" dirty="0"/>
                  <a:t> </a:t>
                </a:r>
                <a:r>
                  <a:rPr lang="en-US" dirty="0" err="1"/>
                  <a:t>một</a:t>
                </a:r>
                <a:r>
                  <a:rPr lang="en-US" dirty="0"/>
                  <a:t> </a:t>
                </a:r>
                <a:r>
                  <a:rPr lang="en-US" dirty="0" err="1"/>
                  <a:t>dữ</a:t>
                </a:r>
                <a:r>
                  <a:rPr lang="en-US" dirty="0"/>
                  <a:t> </a:t>
                </a:r>
                <a:r>
                  <a:rPr lang="en-US" dirty="0" err="1"/>
                  <a:t>liệu</a:t>
                </a:r>
                <a:r>
                  <a:rPr lang="en-US" dirty="0"/>
                  <a:t> </a:t>
                </a:r>
                <a:r>
                  <a:rPr lang="en-US" dirty="0" err="1"/>
                  <a:t>giả</a:t>
                </a:r>
                <a:r>
                  <a:rPr lang="en-US" dirty="0"/>
                  <a:t> </a:t>
                </a:r>
                <a:r>
                  <a:rPr lang="en-US" dirty="0" err="1"/>
                  <a:t>danh</a:t>
                </a:r>
                <a:r>
                  <a:rPr lang="en-US" dirty="0"/>
                  <a:t> </a:t>
                </a:r>
                <a:r>
                  <a:rPr lang="en-US" dirty="0" err="1"/>
                  <a:t>đầu</a:t>
                </a:r>
                <a:r>
                  <a:rPr lang="en-US" dirty="0"/>
                  <a:t> </a:t>
                </a:r>
                <a:r>
                  <a:rPr lang="en-US" dirty="0" err="1"/>
                  <a:t>tiên</a:t>
                </a:r>
                <a:r>
                  <a:rPr lang="en-US" dirty="0"/>
                  <a:t> </a:t>
                </a:r>
                <a14:m>
                  <m:oMath xmlns:m="http://schemas.openxmlformats.org/officeDocument/2006/math">
                    <m:r>
                      <a:rPr lang="en-US" i="1"/>
                      <m:t>𝑃𝐺</m:t>
                    </m:r>
                    <m:sSubSup>
                      <m:sSubSupPr>
                        <m:ctrlPr>
                          <a:rPr lang="en-US" i="1"/>
                        </m:ctrlPr>
                      </m:sSubSupPr>
                      <m:e>
                        <m:r>
                          <a:rPr lang="en-US" i="1"/>
                          <m:t>𝑊</m:t>
                        </m:r>
                      </m:e>
                      <m:sub>
                        <m:r>
                          <a:rPr lang="en-US" i="1"/>
                          <m:t>𝑗</m:t>
                        </m:r>
                      </m:sub>
                      <m:sup>
                        <m:r>
                          <a:rPr lang="en-US" i="1"/>
                          <m:t>1</m:t>
                        </m:r>
                      </m:sup>
                    </m:sSubSup>
                  </m:oMath>
                </a14:m>
                <a:r>
                  <a:rPr lang="en-US" dirty="0"/>
                  <a:t> </a:t>
                </a:r>
                <a:r>
                  <a:rPr lang="en-US" dirty="0" err="1"/>
                  <a:t>cho</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cổng</a:t>
                </a:r>
                <a:r>
                  <a:rPr lang="en-US" dirty="0"/>
                  <a:t> </a:t>
                </a:r>
                <a14:m>
                  <m:oMath xmlns:m="http://schemas.openxmlformats.org/officeDocument/2006/math">
                    <m:r>
                      <a:rPr lang="en-US" i="1"/>
                      <m:t>𝐺</m:t>
                    </m:r>
                    <m:sSub>
                      <m:sSubPr>
                        <m:ctrlPr>
                          <a:rPr lang="en-US" i="1"/>
                        </m:ctrlPr>
                      </m:sSubPr>
                      <m:e>
                        <m:r>
                          <a:rPr lang="en-US" i="1"/>
                          <m:t>𝑊</m:t>
                        </m:r>
                      </m:e>
                      <m:sub>
                        <m:r>
                          <a:rPr lang="en-US" i="1"/>
                          <m:t>𝑗</m:t>
                        </m:r>
                      </m:sub>
                    </m:sSub>
                  </m:oMath>
                </a14:m>
                <a:r>
                  <a:rPr lang="en-US" dirty="0"/>
                  <a:t>, </a:t>
                </a:r>
                <a:r>
                  <a:rPr lang="en-US" dirty="0" err="1"/>
                  <a:t>trong</a:t>
                </a:r>
                <a:r>
                  <a:rPr lang="en-US" dirty="0"/>
                  <a:t> </a:t>
                </a:r>
                <a:r>
                  <a:rPr lang="en-US" dirty="0" err="1"/>
                  <a:t>đó</a:t>
                </a:r>
                <a:r>
                  <a:rPr lang="en-US" dirty="0"/>
                  <a:t> </a:t>
                </a:r>
                <a14:m>
                  <m:oMath xmlns:m="http://schemas.openxmlformats.org/officeDocument/2006/math">
                    <m:r>
                      <a:rPr lang="en-US" i="1"/>
                      <m:t>1≤</m:t>
                    </m:r>
                    <m:r>
                      <a:rPr lang="en-US" i="1"/>
                      <m:t>𝑗</m:t>
                    </m:r>
                    <m:r>
                      <a:rPr lang="en-US" i="1"/>
                      <m:t>≤</m:t>
                    </m:r>
                    <m:r>
                      <a:rPr lang="en-US" i="1"/>
                      <m:t>𝑚</m:t>
                    </m:r>
                  </m:oMath>
                </a14:m>
                <a:r>
                  <a:rPr lang="en-US" dirty="0"/>
                  <a:t>, </a:t>
                </a:r>
                <a:r>
                  <a:rPr lang="en-US" dirty="0" err="1"/>
                  <a:t>với</a:t>
                </a:r>
                <a:r>
                  <a:rPr lang="en-US" dirty="0"/>
                  <a:t> m </a:t>
                </a:r>
                <a:r>
                  <a:rPr lang="en-US" dirty="0" err="1"/>
                  <a:t>là</a:t>
                </a:r>
                <a:r>
                  <a:rPr lang="en-US" dirty="0"/>
                  <a:t> </a:t>
                </a:r>
                <a:r>
                  <a:rPr lang="en-US" dirty="0" err="1"/>
                  <a:t>số</a:t>
                </a:r>
                <a:r>
                  <a:rPr lang="en-US" dirty="0"/>
                  <a:t> </a:t>
                </a:r>
                <a:r>
                  <a:rPr lang="en-US" dirty="0" err="1"/>
                  <a:t>lượng</a:t>
                </a:r>
                <a:r>
                  <a:rPr lang="en-US" dirty="0"/>
                  <a:t> </a:t>
                </a:r>
                <a:r>
                  <a:rPr lang="en-US" dirty="0" err="1"/>
                  <a:t>cổng</a:t>
                </a:r>
                <a:r>
                  <a:rPr lang="en-US" dirty="0"/>
                  <a:t>.</a:t>
                </a:r>
              </a:p>
              <a:p>
                <a:pPr lvl="1"/>
                <a:r>
                  <a:rPr lang="en-US" dirty="0"/>
                  <a:t>IAS </a:t>
                </a:r>
                <a:r>
                  <a:rPr lang="en-US" dirty="0" err="1"/>
                  <a:t>chọn</a:t>
                </a:r>
                <a:r>
                  <a:rPr lang="en-US" dirty="0"/>
                  <a:t> </a:t>
                </a:r>
                <a:r>
                  <a:rPr lang="en-US" dirty="0" err="1"/>
                  <a:t>một</a:t>
                </a:r>
                <a:r>
                  <a:rPr lang="en-US" dirty="0"/>
                  <a:t> </a:t>
                </a:r>
                <a14:m>
                  <m:oMath xmlns:m="http://schemas.openxmlformats.org/officeDocument/2006/math">
                    <m:sSub>
                      <m:sSubPr>
                        <m:ctrlPr>
                          <a:rPr lang="en-US" i="1"/>
                        </m:ctrlPr>
                      </m:sSubPr>
                      <m:e>
                        <m:r>
                          <a:rPr lang="en-US" i="1"/>
                          <m:t>𝑋</m:t>
                        </m:r>
                      </m:e>
                      <m:sub>
                        <m:r>
                          <a:rPr lang="en-US" i="1"/>
                          <m:t>𝐺𝑊</m:t>
                        </m:r>
                      </m:sub>
                    </m:sSub>
                  </m:oMath>
                </a14:m>
                <a:r>
                  <a:rPr lang="en-US" dirty="0"/>
                  <a:t> </a:t>
                </a:r>
                <a:r>
                  <a:rPr lang="en-US" dirty="0" err="1"/>
                  <a:t>bí</a:t>
                </a:r>
                <a:r>
                  <a:rPr lang="en-US" dirty="0"/>
                  <a:t> </a:t>
                </a:r>
                <a:r>
                  <a:rPr lang="en-US" dirty="0" err="1"/>
                  <a:t>mật</a:t>
                </a:r>
                <a:r>
                  <a:rPr lang="en-US" dirty="0"/>
                  <a:t> </a:t>
                </a:r>
                <a:r>
                  <a:rPr lang="en-US" dirty="0" err="1"/>
                  <a:t>chính</a:t>
                </a:r>
                <a:r>
                  <a:rPr lang="en-US" dirty="0"/>
                  <a:t> </a:t>
                </a:r>
                <a:r>
                  <a:rPr lang="en-US" dirty="0" err="1"/>
                  <a:t>cho</a:t>
                </a:r>
                <a:r>
                  <a:rPr lang="en-US" dirty="0"/>
                  <a:t> </a:t>
                </a:r>
                <a:r>
                  <a:rPr lang="en-US" dirty="0" err="1"/>
                  <a:t>các</a:t>
                </a:r>
                <a:r>
                  <a:rPr lang="en-US" dirty="0"/>
                  <a:t> </a:t>
                </a:r>
                <a:r>
                  <a:rPr lang="en-US" dirty="0" err="1"/>
                  <a:t>cổng</a:t>
                </a:r>
                <a:r>
                  <a:rPr lang="en-US" dirty="0"/>
                  <a:t>, </a:t>
                </a:r>
                <a:r>
                  <a:rPr lang="en-US" dirty="0" err="1"/>
                  <a:t>bí</a:t>
                </a:r>
                <a:r>
                  <a:rPr lang="en-US" dirty="0"/>
                  <a:t> </a:t>
                </a:r>
                <a:r>
                  <a:rPr lang="en-US" dirty="0" err="1"/>
                  <a:t>mật</a:t>
                </a:r>
                <a:r>
                  <a:rPr lang="en-US" dirty="0"/>
                  <a:t> </a:t>
                </a:r>
                <a:r>
                  <a:rPr lang="en-US" dirty="0" err="1"/>
                  <a:t>này</a:t>
                </a:r>
                <a:r>
                  <a:rPr lang="en-US" dirty="0"/>
                  <a:t> </a:t>
                </a:r>
                <a:r>
                  <a:rPr lang="en-US" dirty="0" err="1"/>
                  <a:t>chỉ</a:t>
                </a:r>
                <a:r>
                  <a:rPr lang="en-US" dirty="0"/>
                  <a:t> </a:t>
                </a:r>
                <a:r>
                  <a:rPr lang="en-US" dirty="0" err="1"/>
                  <a:t>được</a:t>
                </a:r>
                <a:r>
                  <a:rPr lang="en-US" dirty="0"/>
                  <a:t> </a:t>
                </a:r>
                <a:r>
                  <a:rPr lang="en-US" dirty="0" err="1"/>
                  <a:t>biết</a:t>
                </a:r>
                <a:r>
                  <a:rPr lang="en-US" dirty="0"/>
                  <a:t> </a:t>
                </a:r>
                <a:r>
                  <a:rPr lang="en-US" dirty="0" err="1"/>
                  <a:t>bởi</a:t>
                </a:r>
                <a:r>
                  <a:rPr lang="en-US" dirty="0"/>
                  <a:t> IAS, </a:t>
                </a:r>
                <a:r>
                  <a:rPr lang="en-US" dirty="0" err="1"/>
                  <a:t>và</a:t>
                </a:r>
                <a:r>
                  <a:rPr lang="en-US" dirty="0"/>
                  <a:t> </a:t>
                </a:r>
                <a:r>
                  <a:rPr lang="en-US" dirty="0" err="1"/>
                  <a:t>tính</a:t>
                </a:r>
                <a:r>
                  <a:rPr lang="en-US" dirty="0"/>
                  <a:t> </a:t>
                </a:r>
                <a:r>
                  <a:rPr lang="en-US" dirty="0" err="1"/>
                  <a:t>toán</a:t>
                </a:r>
                <a:r>
                  <a:rPr lang="en-US" dirty="0"/>
                  <a:t> h(</a:t>
                </a:r>
                <a14:m>
                  <m:oMath xmlns:m="http://schemas.openxmlformats.org/officeDocument/2006/math">
                    <m:r>
                      <a:rPr lang="en-US" i="1"/>
                      <m:t>𝐺𝑊𝐼</m:t>
                    </m:r>
                    <m:sSub>
                      <m:sSubPr>
                        <m:ctrlPr>
                          <a:rPr lang="en-US" i="1"/>
                        </m:ctrlPr>
                      </m:sSubPr>
                      <m:e>
                        <m:r>
                          <a:rPr lang="en-US" i="1"/>
                          <m:t>𝐷</m:t>
                        </m:r>
                      </m:e>
                      <m:sub>
                        <m:r>
                          <a:rPr lang="en-US" i="1"/>
                          <m:t>𝑗</m:t>
                        </m:r>
                      </m:sub>
                    </m:sSub>
                    <m:r>
                      <a:rPr lang="en-US" i="1"/>
                      <m:t>||</m:t>
                    </m:r>
                    <m:sSub>
                      <m:sSubPr>
                        <m:ctrlPr>
                          <a:rPr lang="en-US" i="1"/>
                        </m:ctrlPr>
                      </m:sSubPr>
                      <m:e>
                        <m:r>
                          <a:rPr lang="en-US" i="1"/>
                          <m:t>𝑋</m:t>
                        </m:r>
                      </m:e>
                      <m:sub>
                        <m:r>
                          <a:rPr lang="en-US" i="1"/>
                          <m:t>𝐺𝑊</m:t>
                        </m:r>
                      </m:sub>
                    </m:sSub>
                  </m:oMath>
                </a14:m>
                <a:r>
                  <a:rPr lang="en-US" dirty="0"/>
                  <a:t>) </a:t>
                </a:r>
                <a:r>
                  <a:rPr lang="en-US" dirty="0" err="1"/>
                  <a:t>và</a:t>
                </a:r>
                <a:r>
                  <a:rPr lang="en-US" dirty="0"/>
                  <a:t> </a:t>
                </a:r>
                <a14:m>
                  <m:oMath xmlns:m="http://schemas.openxmlformats.org/officeDocument/2006/math">
                    <m:sSubSup>
                      <m:sSubSupPr>
                        <m:ctrlPr>
                          <a:rPr lang="en-US" i="1"/>
                        </m:ctrlPr>
                      </m:sSubSupPr>
                      <m:e>
                        <m:r>
                          <a:rPr lang="en-US" i="1"/>
                          <m:t>𝑤</m:t>
                        </m:r>
                      </m:e>
                      <m:sub>
                        <m:r>
                          <a:rPr lang="en-US" i="1"/>
                          <m:t>𝑗</m:t>
                        </m:r>
                      </m:sub>
                      <m:sup>
                        <m:r>
                          <a:rPr lang="en-US" i="1"/>
                          <m:t>1</m:t>
                        </m:r>
                      </m:sup>
                    </m:sSubSup>
                    <m:r>
                      <a:rPr lang="en-US" i="1"/>
                      <m:t>=</m:t>
                    </m:r>
                    <m:r>
                      <a:rPr lang="en-US" i="1"/>
                      <m:t>h</m:t>
                    </m:r>
                    <m:r>
                      <a:rPr lang="en-US" i="1"/>
                      <m:t>(</m:t>
                    </m:r>
                    <m:r>
                      <a:rPr lang="en-US" i="1"/>
                      <m:t>𝑃𝐺</m:t>
                    </m:r>
                    <m:sSubSup>
                      <m:sSubSupPr>
                        <m:ctrlPr>
                          <a:rPr lang="en-US" i="1"/>
                        </m:ctrlPr>
                      </m:sSubSupPr>
                      <m:e>
                        <m:r>
                          <a:rPr lang="en-US" i="1"/>
                          <m:t>𝑊</m:t>
                        </m:r>
                      </m:e>
                      <m:sub>
                        <m:r>
                          <a:rPr lang="en-US" i="1"/>
                          <m:t>𝑗</m:t>
                        </m:r>
                      </m:sub>
                      <m:sup>
                        <m:r>
                          <a:rPr lang="en-US" i="1"/>
                          <m:t>1</m:t>
                        </m:r>
                      </m:sup>
                    </m:sSubSup>
                    <m:r>
                      <a:rPr lang="en-US" i="1"/>
                      <m:t>)</m:t>
                    </m:r>
                  </m:oMath>
                </a14:m>
                <a:r>
                  <a:rPr lang="en-US" dirty="0"/>
                  <a:t>, </a:t>
                </a:r>
                <a:r>
                  <a:rPr lang="en-US" dirty="0" err="1"/>
                  <a:t>sự</a:t>
                </a:r>
                <a:r>
                  <a:rPr lang="en-US" dirty="0"/>
                  <a:t> </a:t>
                </a:r>
                <a:r>
                  <a:rPr lang="en-US" dirty="0" err="1"/>
                  <a:t>tính</a:t>
                </a:r>
                <a:r>
                  <a:rPr lang="en-US" dirty="0"/>
                  <a:t> </a:t>
                </a:r>
                <a:r>
                  <a:rPr lang="en-US" dirty="0" err="1"/>
                  <a:t>toán</a:t>
                </a:r>
                <a:r>
                  <a:rPr lang="en-US" dirty="0"/>
                  <a:t> </a:t>
                </a:r>
                <a:r>
                  <a:rPr lang="en-US" dirty="0" err="1"/>
                  <a:t>này</a:t>
                </a:r>
                <a:r>
                  <a:rPr lang="en-US" dirty="0"/>
                  <a:t> </a:t>
                </a:r>
                <a:r>
                  <a:rPr lang="en-US" dirty="0" err="1"/>
                  <a:t>là</a:t>
                </a:r>
                <a:r>
                  <a:rPr lang="en-US" dirty="0"/>
                  <a:t> </a:t>
                </a:r>
                <a:r>
                  <a:rPr lang="en-US" dirty="0" err="1"/>
                  <a:t>khác</a:t>
                </a:r>
                <a:r>
                  <a:rPr lang="en-US" dirty="0"/>
                  <a:t> </a:t>
                </a:r>
                <a:r>
                  <a:rPr lang="en-US" dirty="0" err="1"/>
                  <a:t>nhau</a:t>
                </a:r>
                <a:r>
                  <a:rPr lang="en-US" dirty="0"/>
                  <a:t> </a:t>
                </a:r>
                <a:r>
                  <a:rPr lang="en-US" dirty="0" err="1"/>
                  <a:t>ở</a:t>
                </a:r>
                <a:r>
                  <a:rPr lang="en-US" dirty="0"/>
                  <a:t> </a:t>
                </a:r>
                <a:r>
                  <a:rPr lang="en-US" dirty="0" err="1"/>
                  <a:t>mỗi</a:t>
                </a:r>
                <a:r>
                  <a:rPr lang="en-US" dirty="0"/>
                  <a:t> </a:t>
                </a:r>
                <a:r>
                  <a:rPr lang="en-US" dirty="0" err="1"/>
                  <a:t>cổng</a:t>
                </a:r>
                <a:r>
                  <a:rPr lang="en-US" dirty="0"/>
                  <a:t> GW.</a:t>
                </a:r>
              </a:p>
              <a:p>
                <a:pPr lvl="1"/>
                <a:r>
                  <a:rPr lang="en-US" dirty="0" err="1"/>
                  <a:t>Cuối</a:t>
                </a:r>
                <a:r>
                  <a:rPr lang="en-US" dirty="0"/>
                  <a:t> </a:t>
                </a:r>
                <a:r>
                  <a:rPr lang="en-US" dirty="0" err="1"/>
                  <a:t>cùng</a:t>
                </a:r>
                <a:r>
                  <a:rPr lang="en-US" dirty="0"/>
                  <a:t> IAS </a:t>
                </a:r>
                <a:r>
                  <a:rPr lang="en-US" dirty="0" err="1"/>
                  <a:t>nhúng</a:t>
                </a:r>
                <a:r>
                  <a:rPr lang="en-US" dirty="0"/>
                  <a:t> </a:t>
                </a:r>
                <a14:m>
                  <m:oMath xmlns:m="http://schemas.openxmlformats.org/officeDocument/2006/math">
                    <m:r>
                      <a:rPr lang="en-US" i="1"/>
                      <m:t>≺</m:t>
                    </m:r>
                    <m:r>
                      <a:rPr lang="en-US" i="1"/>
                      <m:t>𝐺𝑊𝐼</m:t>
                    </m:r>
                    <m:sSub>
                      <m:sSubPr>
                        <m:ctrlPr>
                          <a:rPr lang="en-US" i="1"/>
                        </m:ctrlPr>
                      </m:sSubPr>
                      <m:e>
                        <m:r>
                          <a:rPr lang="en-US" i="1"/>
                          <m:t>𝐷</m:t>
                        </m:r>
                      </m:e>
                      <m:sub>
                        <m:r>
                          <a:rPr lang="en-US" i="1"/>
                          <m:t>𝑗</m:t>
                        </m:r>
                      </m:sub>
                    </m:sSub>
                    <m:r>
                      <a:rPr lang="en-US" i="1"/>
                      <m:t>, </m:t>
                    </m:r>
                    <m:r>
                      <a:rPr lang="en-US" i="1"/>
                      <m:t>𝑃𝐺</m:t>
                    </m:r>
                    <m:sSubSup>
                      <m:sSubSupPr>
                        <m:ctrlPr>
                          <a:rPr lang="en-US" i="1"/>
                        </m:ctrlPr>
                      </m:sSubSupPr>
                      <m:e>
                        <m:r>
                          <a:rPr lang="en-US" i="1"/>
                          <m:t>𝑊</m:t>
                        </m:r>
                      </m:e>
                      <m:sub>
                        <m:r>
                          <a:rPr lang="en-US" i="1"/>
                          <m:t>𝑗</m:t>
                        </m:r>
                      </m:sub>
                      <m:sup>
                        <m:r>
                          <a:rPr lang="en-US" i="1"/>
                          <m:t>1</m:t>
                        </m:r>
                      </m:sup>
                    </m:sSubSup>
                    <m:r>
                      <a:rPr lang="en-US" i="1"/>
                      <m:t>, </m:t>
                    </m:r>
                    <m:sSub>
                      <m:sSubPr>
                        <m:ctrlPr>
                          <a:rPr lang="en-US" i="1"/>
                        </m:ctrlPr>
                      </m:sSubPr>
                      <m:e>
                        <m:r>
                          <a:rPr lang="en-US" i="1"/>
                          <m:t>𝑣</m:t>
                        </m:r>
                      </m:e>
                      <m:sub>
                        <m:r>
                          <a:rPr lang="en-US" i="1"/>
                          <m:t>𝑗</m:t>
                        </m:r>
                      </m:sub>
                    </m:sSub>
                    <m:r>
                      <a:rPr lang="en-US" i="1"/>
                      <m:t>, </m:t>
                    </m:r>
                    <m:sSubSup>
                      <m:sSubSupPr>
                        <m:ctrlPr>
                          <a:rPr lang="en-US" i="1"/>
                        </m:ctrlPr>
                      </m:sSubSupPr>
                      <m:e>
                        <m:r>
                          <a:rPr lang="en-US" i="1"/>
                          <m:t>𝑤</m:t>
                        </m:r>
                      </m:e>
                      <m:sub>
                        <m:r>
                          <a:rPr lang="en-US" i="1"/>
                          <m:t>𝑗</m:t>
                        </m:r>
                      </m:sub>
                      <m:sup>
                        <m:r>
                          <a:rPr lang="en-US" i="1"/>
                          <m:t>1</m:t>
                        </m:r>
                      </m:sup>
                    </m:sSubSup>
                    <m:r>
                      <a:rPr lang="en-US" i="1"/>
                      <m:t>≻</m:t>
                    </m:r>
                  </m:oMath>
                </a14:m>
                <a:r>
                  <a:rPr lang="en-US" dirty="0"/>
                  <a:t> </a:t>
                </a:r>
                <a:r>
                  <a:rPr lang="en-US" dirty="0" err="1"/>
                  <a:t>vào</a:t>
                </a:r>
                <a:r>
                  <a:rPr lang="en-US" dirty="0"/>
                  <a:t> </a:t>
                </a:r>
                <a:r>
                  <a:rPr lang="en-US" dirty="0" err="1"/>
                  <a:t>bộ</a:t>
                </a:r>
                <a:r>
                  <a:rPr lang="en-US" dirty="0"/>
                  <a:t> </a:t>
                </a:r>
                <a:r>
                  <a:rPr lang="en-US" dirty="0" err="1"/>
                  <a:t>nhớ</a:t>
                </a:r>
                <a:r>
                  <a:rPr lang="en-US" dirty="0"/>
                  <a:t> </a:t>
                </a:r>
                <a:r>
                  <a:rPr lang="en-US" dirty="0" err="1"/>
                  <a:t>của</a:t>
                </a:r>
                <a:r>
                  <a:rPr lang="en-US" dirty="0"/>
                  <a:t> </a:t>
                </a:r>
                <a14:m>
                  <m:oMath xmlns:m="http://schemas.openxmlformats.org/officeDocument/2006/math">
                    <m:r>
                      <a:rPr lang="en-US" i="1"/>
                      <m:t>𝐺</m:t>
                    </m:r>
                    <m:sSub>
                      <m:sSubPr>
                        <m:ctrlPr>
                          <a:rPr lang="en-US" i="1"/>
                        </m:ctrlPr>
                      </m:sSubPr>
                      <m:e>
                        <m:r>
                          <a:rPr lang="en-US" i="1"/>
                          <m:t>𝑊</m:t>
                        </m:r>
                      </m:e>
                      <m:sub>
                        <m:r>
                          <a:rPr lang="en-US" i="1"/>
                          <m:t>𝑗</m:t>
                        </m:r>
                      </m:sub>
                    </m:sSub>
                  </m:oMath>
                </a14:m>
                <a:r>
                  <a:rPr lang="en-US" dirty="0"/>
                  <a:t> </a:t>
                </a:r>
                <a:r>
                  <a:rPr lang="en-US" dirty="0" err="1"/>
                  <a:t>một</a:t>
                </a:r>
                <a:r>
                  <a:rPr lang="en-US" dirty="0"/>
                  <a:t> </a:t>
                </a:r>
                <a:r>
                  <a:rPr lang="en-US" dirty="0" err="1"/>
                  <a:t>cách</a:t>
                </a:r>
                <a:r>
                  <a:rPr lang="en-US" dirty="0"/>
                  <a:t> an </a:t>
                </a:r>
                <a:r>
                  <a:rPr lang="en-US" dirty="0" err="1"/>
                  <a:t>toàn</a:t>
                </a:r>
                <a:r>
                  <a:rPr lang="en-US" dirty="0"/>
                  <a:t>.</a:t>
                </a:r>
              </a:p>
              <a:p>
                <a:endParaRPr lang="en-US" dirty="0"/>
              </a:p>
            </p:txBody>
          </p:sp>
        </mc:Choice>
        <mc:Fallback>
          <p:sp>
            <p:nvSpPr>
              <p:cNvPr id="3" name="Content Placeholder 2">
                <a:extLst>
                  <a:ext uri="{FF2B5EF4-FFF2-40B4-BE49-F238E27FC236}">
                    <a16:creationId xmlns:a16="http://schemas.microsoft.com/office/drawing/2014/main" id="{0DB8711E-5F0C-B440-B6E1-2B6C84B6ACB6}"/>
                  </a:ext>
                </a:extLst>
              </p:cNvPr>
              <p:cNvSpPr>
                <a:spLocks noGrp="1" noRot="1" noChangeAspect="1" noMove="1" noResize="1" noEditPoints="1" noAdjustHandles="1" noChangeArrowheads="1" noChangeShapeType="1" noTextEdit="1"/>
              </p:cNvSpPr>
              <p:nvPr>
                <p:ph idx="1"/>
              </p:nvPr>
            </p:nvSpPr>
            <p:spPr>
              <a:blipFill>
                <a:blip r:embed="rId2"/>
                <a:stretch>
                  <a:fillRect l="-772" t="-840"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8814D4-77A5-D248-AACF-8286DFB12737}"/>
              </a:ext>
            </a:extLst>
          </p:cNvPr>
          <p:cNvSpPr>
            <a:spLocks noGrp="1"/>
          </p:cNvSpPr>
          <p:nvPr>
            <p:ph type="sldNum" sz="quarter" idx="12"/>
          </p:nvPr>
        </p:nvSpPr>
        <p:spPr/>
        <p:txBody>
          <a:bodyPr/>
          <a:lstStyle/>
          <a:p>
            <a:fld id="{20B7F220-0825-4B9B-9156-FF79F33775FE}" type="slidenum">
              <a:rPr lang="vi-VN" smtClean="0"/>
              <a:t>44</a:t>
            </a:fld>
            <a:endParaRPr lang="vi-VN"/>
          </a:p>
        </p:txBody>
      </p:sp>
    </p:spTree>
    <p:extLst>
      <p:ext uri="{BB962C8B-B14F-4D97-AF65-F5344CB8AC3E}">
        <p14:creationId xmlns:p14="http://schemas.microsoft.com/office/powerpoint/2010/main" val="384072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58C8B-DEF1-BF43-A902-5111ABC18AEB}"/>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ĐĂNG</a:t>
            </a:r>
            <a:r>
              <a:rPr lang="en-US" dirty="0"/>
              <a:t> </a:t>
            </a:r>
            <a:r>
              <a:rPr lang="en-US" dirty="0" err="1"/>
              <a:t>KÝ</a:t>
            </a:r>
            <a:r>
              <a:rPr lang="en-US" dirty="0"/>
              <a:t> </a:t>
            </a:r>
            <a:r>
              <a:rPr lang="en-US" dirty="0" err="1"/>
              <a:t>NGƯỜI</a:t>
            </a:r>
            <a:r>
              <a:rPr lang="en-US" dirty="0"/>
              <a:t> </a:t>
            </a:r>
            <a:r>
              <a:rPr lang="en-US" dirty="0" err="1"/>
              <a:t>DÙNG</a:t>
            </a:r>
            <a:endParaRPr lang="en-US" dirty="0"/>
          </a:p>
        </p:txBody>
      </p:sp>
      <p:sp>
        <p:nvSpPr>
          <p:cNvPr id="4" name="Slide Number Placeholder 3">
            <a:extLst>
              <a:ext uri="{FF2B5EF4-FFF2-40B4-BE49-F238E27FC236}">
                <a16:creationId xmlns:a16="http://schemas.microsoft.com/office/drawing/2014/main" id="{FC58201F-BAF8-1F43-890B-5D1B5F571CA3}"/>
              </a:ext>
            </a:extLst>
          </p:cNvPr>
          <p:cNvSpPr>
            <a:spLocks noGrp="1"/>
          </p:cNvSpPr>
          <p:nvPr>
            <p:ph type="sldNum" sz="quarter" idx="12"/>
          </p:nvPr>
        </p:nvSpPr>
        <p:spPr/>
        <p:txBody>
          <a:bodyPr/>
          <a:lstStyle/>
          <a:p>
            <a:fld id="{20B7F220-0825-4B9B-9156-FF79F33775FE}" type="slidenum">
              <a:rPr lang="vi-VN" smtClean="0"/>
              <a:t>45</a:t>
            </a:fld>
            <a:endParaRPr lang="vi-VN"/>
          </a:p>
        </p:txBody>
      </p:sp>
      <p:pic>
        <p:nvPicPr>
          <p:cNvPr id="5" name="Content Placeholder 4">
            <a:extLst>
              <a:ext uri="{FF2B5EF4-FFF2-40B4-BE49-F238E27FC236}">
                <a16:creationId xmlns:a16="http://schemas.microsoft.com/office/drawing/2014/main" id="{7EB51957-6469-9541-A58C-7B47B419DD94}"/>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6771" y="1787132"/>
            <a:ext cx="7772400" cy="4114800"/>
          </a:xfrm>
          <a:prstGeom prst="rect">
            <a:avLst/>
          </a:prstGeom>
        </p:spPr>
      </p:pic>
    </p:spTree>
    <p:extLst>
      <p:ext uri="{BB962C8B-B14F-4D97-AF65-F5344CB8AC3E}">
        <p14:creationId xmlns:p14="http://schemas.microsoft.com/office/powerpoint/2010/main" val="331040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73C4-E975-7B48-B2A4-B0E937562B19}"/>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XÁC</a:t>
            </a:r>
            <a:r>
              <a:rPr lang="en-US" dirty="0"/>
              <a:t> </a:t>
            </a:r>
            <a:r>
              <a:rPr lang="en-US" dirty="0" err="1"/>
              <a:t>THỰC</a:t>
            </a:r>
            <a:r>
              <a:rPr lang="en-US" dirty="0"/>
              <a:t> </a:t>
            </a:r>
            <a:r>
              <a:rPr lang="en-US" dirty="0" err="1"/>
              <a:t>NGƯỜI</a:t>
            </a:r>
            <a:r>
              <a:rPr lang="en-US" dirty="0"/>
              <a:t> </a:t>
            </a:r>
            <a:r>
              <a:rPr lang="en-US" dirty="0" err="1"/>
              <a:t>DÙNG</a:t>
            </a:r>
            <a:endParaRPr lang="en-US" dirty="0"/>
          </a:p>
        </p:txBody>
      </p:sp>
      <p:pic>
        <p:nvPicPr>
          <p:cNvPr id="8" name="Content Placeholder 7">
            <a:extLst>
              <a:ext uri="{FF2B5EF4-FFF2-40B4-BE49-F238E27FC236}">
                <a16:creationId xmlns:a16="http://schemas.microsoft.com/office/drawing/2014/main" id="{C9D8A91F-FAD7-5C42-A30C-9DBAD1A7CE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850" y="1600200"/>
            <a:ext cx="7806299" cy="4525963"/>
          </a:xfrm>
        </p:spPr>
      </p:pic>
      <p:sp>
        <p:nvSpPr>
          <p:cNvPr id="4" name="Slide Number Placeholder 3">
            <a:extLst>
              <a:ext uri="{FF2B5EF4-FFF2-40B4-BE49-F238E27FC236}">
                <a16:creationId xmlns:a16="http://schemas.microsoft.com/office/drawing/2014/main" id="{0E1847F6-2C90-2249-AA91-EC24A6F2361C}"/>
              </a:ext>
            </a:extLst>
          </p:cNvPr>
          <p:cNvSpPr>
            <a:spLocks noGrp="1"/>
          </p:cNvSpPr>
          <p:nvPr>
            <p:ph type="sldNum" sz="quarter" idx="12"/>
          </p:nvPr>
        </p:nvSpPr>
        <p:spPr/>
        <p:txBody>
          <a:bodyPr/>
          <a:lstStyle/>
          <a:p>
            <a:fld id="{20B7F220-0825-4B9B-9156-FF79F33775FE}" type="slidenum">
              <a:rPr lang="vi-VN" smtClean="0"/>
              <a:t>46</a:t>
            </a:fld>
            <a:endParaRPr lang="vi-VN"/>
          </a:p>
        </p:txBody>
      </p:sp>
    </p:spTree>
    <p:extLst>
      <p:ext uri="{BB962C8B-B14F-4D97-AF65-F5344CB8AC3E}">
        <p14:creationId xmlns:p14="http://schemas.microsoft.com/office/powerpoint/2010/main" val="3083235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040F-F260-B346-A98C-A906A46424BB}"/>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XÁC</a:t>
            </a:r>
            <a:r>
              <a:rPr lang="en-US" dirty="0"/>
              <a:t> </a:t>
            </a:r>
            <a:r>
              <a:rPr lang="en-US" dirty="0" err="1"/>
              <a:t>THỰC</a:t>
            </a:r>
            <a:r>
              <a:rPr lang="en-US" dirty="0"/>
              <a:t> </a:t>
            </a:r>
            <a:r>
              <a:rPr lang="en-US" dirty="0" err="1"/>
              <a:t>NGƯỜI</a:t>
            </a:r>
            <a:r>
              <a:rPr lang="en-US" dirty="0"/>
              <a:t> </a:t>
            </a:r>
            <a:r>
              <a:rPr lang="en-US" dirty="0" err="1"/>
              <a:t>DÙNG</a:t>
            </a:r>
            <a:endParaRPr lang="en-US" dirty="0"/>
          </a:p>
        </p:txBody>
      </p:sp>
      <p:pic>
        <p:nvPicPr>
          <p:cNvPr id="6" name="Content Placeholder 5">
            <a:extLst>
              <a:ext uri="{FF2B5EF4-FFF2-40B4-BE49-F238E27FC236}">
                <a16:creationId xmlns:a16="http://schemas.microsoft.com/office/drawing/2014/main" id="{7548B7B4-1474-C64D-B823-05DFA2501A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104" y="1600200"/>
            <a:ext cx="5845792" cy="4525963"/>
          </a:xfrm>
        </p:spPr>
      </p:pic>
      <p:sp>
        <p:nvSpPr>
          <p:cNvPr id="4" name="Slide Number Placeholder 3">
            <a:extLst>
              <a:ext uri="{FF2B5EF4-FFF2-40B4-BE49-F238E27FC236}">
                <a16:creationId xmlns:a16="http://schemas.microsoft.com/office/drawing/2014/main" id="{5C87C653-9891-F54B-BC9E-614F74ECA041}"/>
              </a:ext>
            </a:extLst>
          </p:cNvPr>
          <p:cNvSpPr>
            <a:spLocks noGrp="1"/>
          </p:cNvSpPr>
          <p:nvPr>
            <p:ph type="sldNum" sz="quarter" idx="12"/>
          </p:nvPr>
        </p:nvSpPr>
        <p:spPr/>
        <p:txBody>
          <a:bodyPr/>
          <a:lstStyle/>
          <a:p>
            <a:fld id="{20B7F220-0825-4B9B-9156-FF79F33775FE}" type="slidenum">
              <a:rPr lang="vi-VN" smtClean="0"/>
              <a:t>47</a:t>
            </a:fld>
            <a:endParaRPr lang="vi-VN"/>
          </a:p>
        </p:txBody>
      </p:sp>
    </p:spTree>
    <p:extLst>
      <p:ext uri="{BB962C8B-B14F-4D97-AF65-F5344CB8AC3E}">
        <p14:creationId xmlns:p14="http://schemas.microsoft.com/office/powerpoint/2010/main" val="93321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82E7-E27D-C64C-9D55-81F2ECD663E5}"/>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XÁC</a:t>
            </a:r>
            <a:r>
              <a:rPr lang="en-US" dirty="0"/>
              <a:t> </a:t>
            </a:r>
            <a:r>
              <a:rPr lang="en-US" dirty="0" err="1"/>
              <a:t>THỰC</a:t>
            </a:r>
            <a:r>
              <a:rPr lang="en-US" dirty="0"/>
              <a:t> </a:t>
            </a:r>
            <a:r>
              <a:rPr lang="en-US" dirty="0" err="1"/>
              <a:t>NGƯỜI</a:t>
            </a:r>
            <a:r>
              <a:rPr lang="en-US" dirty="0"/>
              <a:t> </a:t>
            </a:r>
            <a:r>
              <a:rPr lang="en-US" dirty="0" err="1"/>
              <a:t>DÙNG</a:t>
            </a:r>
            <a:endParaRPr lang="en-US" dirty="0"/>
          </a:p>
        </p:txBody>
      </p:sp>
      <p:pic>
        <p:nvPicPr>
          <p:cNvPr id="6" name="Content Placeholder 5">
            <a:extLst>
              <a:ext uri="{FF2B5EF4-FFF2-40B4-BE49-F238E27FC236}">
                <a16:creationId xmlns:a16="http://schemas.microsoft.com/office/drawing/2014/main" id="{30E7D06C-F5F0-C44E-AF84-2D32C7A25D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0378" y="1600200"/>
            <a:ext cx="5203244" cy="4525963"/>
          </a:xfrm>
        </p:spPr>
      </p:pic>
      <p:sp>
        <p:nvSpPr>
          <p:cNvPr id="4" name="Slide Number Placeholder 3">
            <a:extLst>
              <a:ext uri="{FF2B5EF4-FFF2-40B4-BE49-F238E27FC236}">
                <a16:creationId xmlns:a16="http://schemas.microsoft.com/office/drawing/2014/main" id="{1318D0FC-AF9E-1648-9021-71D7A9E8C5E2}"/>
              </a:ext>
            </a:extLst>
          </p:cNvPr>
          <p:cNvSpPr>
            <a:spLocks noGrp="1"/>
          </p:cNvSpPr>
          <p:nvPr>
            <p:ph type="sldNum" sz="quarter" idx="12"/>
          </p:nvPr>
        </p:nvSpPr>
        <p:spPr/>
        <p:txBody>
          <a:bodyPr/>
          <a:lstStyle/>
          <a:p>
            <a:fld id="{20B7F220-0825-4B9B-9156-FF79F33775FE}" type="slidenum">
              <a:rPr lang="vi-VN" smtClean="0"/>
              <a:t>48</a:t>
            </a:fld>
            <a:endParaRPr lang="vi-VN"/>
          </a:p>
        </p:txBody>
      </p:sp>
    </p:spTree>
    <p:extLst>
      <p:ext uri="{BB962C8B-B14F-4D97-AF65-F5344CB8AC3E}">
        <p14:creationId xmlns:p14="http://schemas.microsoft.com/office/powerpoint/2010/main" val="4197606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9EE0-1858-764B-BC6B-7F03F5345758}"/>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XÁC</a:t>
            </a:r>
            <a:r>
              <a:rPr lang="en-US" dirty="0"/>
              <a:t> </a:t>
            </a:r>
            <a:r>
              <a:rPr lang="en-US" dirty="0" err="1"/>
              <a:t>THỰC</a:t>
            </a:r>
            <a:r>
              <a:rPr lang="en-US" dirty="0"/>
              <a:t> </a:t>
            </a:r>
            <a:r>
              <a:rPr lang="en-US" dirty="0" err="1"/>
              <a:t>NGƯỜI</a:t>
            </a:r>
            <a:r>
              <a:rPr lang="en-US" dirty="0"/>
              <a:t> </a:t>
            </a:r>
            <a:r>
              <a:rPr lang="en-US" dirty="0" err="1"/>
              <a:t>DÙNG</a:t>
            </a:r>
            <a:endParaRPr lang="en-US" dirty="0"/>
          </a:p>
        </p:txBody>
      </p:sp>
      <p:pic>
        <p:nvPicPr>
          <p:cNvPr id="6" name="Content Placeholder 5">
            <a:extLst>
              <a:ext uri="{FF2B5EF4-FFF2-40B4-BE49-F238E27FC236}">
                <a16:creationId xmlns:a16="http://schemas.microsoft.com/office/drawing/2014/main" id="{07D5DA6E-EDDB-6844-A695-2A66376CD2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778580"/>
            <a:ext cx="8229600" cy="4169202"/>
          </a:xfrm>
        </p:spPr>
      </p:pic>
      <p:sp>
        <p:nvSpPr>
          <p:cNvPr id="4" name="Slide Number Placeholder 3">
            <a:extLst>
              <a:ext uri="{FF2B5EF4-FFF2-40B4-BE49-F238E27FC236}">
                <a16:creationId xmlns:a16="http://schemas.microsoft.com/office/drawing/2014/main" id="{A264D247-0061-F24E-86F2-91D31144263C}"/>
              </a:ext>
            </a:extLst>
          </p:cNvPr>
          <p:cNvSpPr>
            <a:spLocks noGrp="1"/>
          </p:cNvSpPr>
          <p:nvPr>
            <p:ph type="sldNum" sz="quarter" idx="12"/>
          </p:nvPr>
        </p:nvSpPr>
        <p:spPr/>
        <p:txBody>
          <a:bodyPr/>
          <a:lstStyle/>
          <a:p>
            <a:fld id="{20B7F220-0825-4B9B-9156-FF79F33775FE}" type="slidenum">
              <a:rPr lang="vi-VN" smtClean="0"/>
              <a:t>49</a:t>
            </a:fld>
            <a:endParaRPr lang="vi-VN"/>
          </a:p>
        </p:txBody>
      </p:sp>
    </p:spTree>
    <p:extLst>
      <p:ext uri="{BB962C8B-B14F-4D97-AF65-F5344CB8AC3E}">
        <p14:creationId xmlns:p14="http://schemas.microsoft.com/office/powerpoint/2010/main" val="12281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AC17-953E-6B49-A8F9-03BF19AED39D}"/>
              </a:ext>
            </a:extLst>
          </p:cNvPr>
          <p:cNvSpPr>
            <a:spLocks noGrp="1"/>
          </p:cNvSpPr>
          <p:nvPr>
            <p:ph type="title"/>
          </p:nvPr>
        </p:nvSpPr>
        <p:spPr/>
        <p:txBody>
          <a:bodyPr/>
          <a:lstStyle/>
          <a:p>
            <a:r>
              <a:rPr lang="en-US" dirty="0"/>
              <a:t>GIỚI THIỆU</a:t>
            </a:r>
          </a:p>
        </p:txBody>
      </p:sp>
      <p:sp>
        <p:nvSpPr>
          <p:cNvPr id="3" name="Content Placeholder 2">
            <a:extLst>
              <a:ext uri="{FF2B5EF4-FFF2-40B4-BE49-F238E27FC236}">
                <a16:creationId xmlns:a16="http://schemas.microsoft.com/office/drawing/2014/main" id="{4F559AB1-DC85-A94F-B345-96A0853065F3}"/>
              </a:ext>
            </a:extLst>
          </p:cNvPr>
          <p:cNvSpPr>
            <a:spLocks noGrp="1"/>
          </p:cNvSpPr>
          <p:nvPr>
            <p:ph idx="1"/>
          </p:nvPr>
        </p:nvSpPr>
        <p:spPr/>
        <p:txBody>
          <a:bodyPr/>
          <a:lstStyle/>
          <a:p>
            <a:pPr lvl="1" algn="just"/>
            <a:r>
              <a:rPr lang="en-US" dirty="0" err="1"/>
              <a:t>Bảo</a:t>
            </a:r>
            <a:r>
              <a:rPr lang="en-US" dirty="0"/>
              <a:t> </a:t>
            </a:r>
            <a:r>
              <a:rPr lang="en-US" dirty="0" err="1"/>
              <a:t>mật</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quyền</a:t>
            </a:r>
            <a:r>
              <a:rPr lang="en-US" dirty="0"/>
              <a:t> </a:t>
            </a:r>
            <a:r>
              <a:rPr lang="en-US" dirty="0" err="1"/>
              <a:t>riêng</a:t>
            </a:r>
            <a:r>
              <a:rPr lang="en-US" dirty="0"/>
              <a:t> </a:t>
            </a:r>
            <a:r>
              <a:rPr lang="en-US" dirty="0" err="1"/>
              <a:t>tư</a:t>
            </a:r>
            <a:r>
              <a:rPr lang="en-US" dirty="0"/>
              <a:t> </a:t>
            </a:r>
            <a:r>
              <a:rPr lang="en-US" dirty="0" err="1"/>
              <a:t>là</a:t>
            </a:r>
            <a:r>
              <a:rPr lang="en-US" dirty="0"/>
              <a:t> </a:t>
            </a:r>
            <a:r>
              <a:rPr lang="en-US" dirty="0" err="1"/>
              <a:t>rất</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bảo</a:t>
            </a:r>
            <a:r>
              <a:rPr lang="en-US" dirty="0"/>
              <a:t> </a:t>
            </a:r>
            <a:r>
              <a:rPr lang="en-US" dirty="0" err="1"/>
              <a:t>vệ</a:t>
            </a:r>
            <a:r>
              <a:rPr lang="en-US" dirty="0"/>
              <a:t> </a:t>
            </a:r>
            <a:r>
              <a:rPr lang="en-US" dirty="0" err="1"/>
              <a:t>ứng</a:t>
            </a:r>
            <a:r>
              <a:rPr lang="en-US" dirty="0"/>
              <a:t> dung IoT </a:t>
            </a:r>
            <a:r>
              <a:rPr lang="en-US" dirty="0" err="1"/>
              <a:t>từ</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bên</a:t>
            </a:r>
            <a:r>
              <a:rPr lang="en-US" dirty="0"/>
              <a:t> </a:t>
            </a:r>
            <a:r>
              <a:rPr lang="en-US" dirty="0" err="1"/>
              <a:t>ngoài</a:t>
            </a:r>
            <a:r>
              <a:rPr lang="en-US" dirty="0"/>
              <a:t>. </a:t>
            </a:r>
          </a:p>
          <a:p>
            <a:pPr lvl="1" algn="just"/>
            <a:endParaRPr lang="en-US" dirty="0"/>
          </a:p>
          <a:p>
            <a:pPr lvl="1" algn="just"/>
            <a:r>
              <a:rPr lang="en-US" dirty="0" err="1"/>
              <a:t>Các</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phải</a:t>
            </a:r>
            <a:r>
              <a:rPr lang="en-US" dirty="0"/>
              <a:t> </a:t>
            </a:r>
            <a:r>
              <a:rPr lang="en-US" dirty="0" err="1"/>
              <a:t>mở</a:t>
            </a:r>
            <a:r>
              <a:rPr lang="en-US" dirty="0"/>
              <a:t> </a:t>
            </a:r>
            <a:r>
              <a:rPr lang="en-US" dirty="0" err="1"/>
              <a:t>một</a:t>
            </a:r>
            <a:r>
              <a:rPr lang="en-US" dirty="0"/>
              <a:t> </a:t>
            </a:r>
            <a:r>
              <a:rPr lang="en-US" dirty="0" err="1"/>
              <a:t>giao</a:t>
            </a:r>
            <a:r>
              <a:rPr lang="en-US" dirty="0"/>
              <a:t> </a:t>
            </a:r>
            <a:r>
              <a:rPr lang="en-US" dirty="0" err="1"/>
              <a:t>tiếp</a:t>
            </a:r>
            <a:r>
              <a:rPr lang="en-US" dirty="0"/>
              <a:t> an </a:t>
            </a:r>
            <a:r>
              <a:rPr lang="en-US" dirty="0" err="1"/>
              <a:t>toàn</a:t>
            </a:r>
            <a:r>
              <a:rPr lang="en-US" dirty="0"/>
              <a:t> </a:t>
            </a:r>
            <a:r>
              <a:rPr lang="en-US" dirty="0" err="1"/>
              <a:t>giữa</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Thuật</a:t>
            </a:r>
            <a:r>
              <a:rPr lang="en-US" dirty="0"/>
              <a:t> </a:t>
            </a:r>
            <a:r>
              <a:rPr lang="en-US" dirty="0" err="1"/>
              <a:t>toán</a:t>
            </a:r>
            <a:r>
              <a:rPr lang="en-US" dirty="0"/>
              <a:t> </a:t>
            </a:r>
            <a:r>
              <a:rPr lang="en-US" dirty="0" err="1"/>
              <a:t>mã</a:t>
            </a:r>
            <a:r>
              <a:rPr lang="en-US" dirty="0"/>
              <a:t> </a:t>
            </a:r>
            <a:r>
              <a:rPr lang="en-US" dirty="0" err="1"/>
              <a:t>hoá</a:t>
            </a:r>
            <a:r>
              <a:rPr lang="en-US" dirty="0"/>
              <a:t> </a:t>
            </a:r>
            <a:r>
              <a:rPr lang="en-US" dirty="0" err="1"/>
              <a:t>tối</a:t>
            </a:r>
            <a:r>
              <a:rPr lang="en-US" dirty="0"/>
              <a:t> </a:t>
            </a:r>
            <a:r>
              <a:rPr lang="en-US" dirty="0" err="1"/>
              <a:t>ưu</a:t>
            </a:r>
            <a:r>
              <a:rPr lang="en-US" dirty="0"/>
              <a:t> </a:t>
            </a:r>
            <a:r>
              <a:rPr lang="en-US" dirty="0" err="1"/>
              <a:t>là</a:t>
            </a:r>
            <a:r>
              <a:rPr lang="en-US" dirty="0"/>
              <a:t> </a:t>
            </a:r>
            <a:r>
              <a:rPr lang="en-US" dirty="0" err="1"/>
              <a:t>rất</a:t>
            </a:r>
            <a:r>
              <a:rPr lang="en-US" dirty="0"/>
              <a:t> </a:t>
            </a:r>
            <a:r>
              <a:rPr lang="en-US" dirty="0" err="1"/>
              <a:t>cần</a:t>
            </a:r>
            <a:r>
              <a:rPr lang="en-US" dirty="0"/>
              <a:t> </a:t>
            </a:r>
            <a:r>
              <a:rPr lang="en-US" dirty="0" err="1"/>
              <a:t>thiết</a:t>
            </a:r>
            <a:r>
              <a:rPr lang="en-US" dirty="0"/>
              <a:t>.</a:t>
            </a:r>
          </a:p>
          <a:p>
            <a:pPr lvl="1" algn="just"/>
            <a:endParaRPr lang="en-US" dirty="0"/>
          </a:p>
          <a:p>
            <a:pPr lvl="1" algn="just"/>
            <a:r>
              <a:rPr lang="en-US" dirty="0" err="1"/>
              <a:t>Chỉ</a:t>
            </a:r>
            <a:r>
              <a:rPr lang="en-US" dirty="0"/>
              <a:t> </a:t>
            </a:r>
            <a:r>
              <a:rPr lang="en-US" dirty="0" err="1"/>
              <a:t>người</a:t>
            </a:r>
            <a:r>
              <a:rPr lang="en-US" dirty="0"/>
              <a:t> </a:t>
            </a:r>
            <a:r>
              <a:rPr lang="en-US" dirty="0" err="1"/>
              <a:t>dùng</a:t>
            </a:r>
            <a:r>
              <a:rPr lang="en-US" dirty="0"/>
              <a:t> </a:t>
            </a:r>
            <a:r>
              <a:rPr lang="en-US" dirty="0" err="1"/>
              <a:t>hợp</a:t>
            </a:r>
            <a:r>
              <a:rPr lang="en-US" dirty="0"/>
              <a:t> </a:t>
            </a:r>
            <a:r>
              <a:rPr lang="en-US" dirty="0" err="1"/>
              <a:t>lệ</a:t>
            </a:r>
            <a:r>
              <a:rPr lang="en-US" dirty="0"/>
              <a:t> </a:t>
            </a:r>
            <a:r>
              <a:rPr lang="en-US" dirty="0" err="1"/>
              <a:t>mới</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các</a:t>
            </a:r>
            <a:r>
              <a:rPr lang="en-US" dirty="0"/>
              <a:t> </a:t>
            </a:r>
            <a:r>
              <a:rPr lang="en-US" dirty="0" err="1"/>
              <a:t>thiết</a:t>
            </a:r>
            <a:r>
              <a:rPr lang="en-US" dirty="0"/>
              <a:t> </a:t>
            </a:r>
            <a:r>
              <a:rPr lang="en-US" dirty="0" err="1"/>
              <a:t>bị</a:t>
            </a:r>
            <a:r>
              <a:rPr lang="en-US" dirty="0"/>
              <a:t> IoT, </a:t>
            </a:r>
            <a:r>
              <a:rPr lang="en-US" dirty="0" err="1"/>
              <a:t>và</a:t>
            </a:r>
            <a:r>
              <a:rPr lang="en-US" dirty="0"/>
              <a:t> </a:t>
            </a:r>
            <a:r>
              <a:rPr lang="en-US" dirty="0" err="1"/>
              <a:t>khoá</a:t>
            </a:r>
            <a:r>
              <a:rPr lang="en-US" dirty="0"/>
              <a:t> </a:t>
            </a:r>
            <a:r>
              <a:rPr lang="en-US" dirty="0" err="1"/>
              <a:t>phiên</a:t>
            </a:r>
            <a:r>
              <a:rPr lang="en-US" dirty="0"/>
              <a:t> </a:t>
            </a:r>
            <a:r>
              <a:rPr lang="en-US" dirty="0" err="1"/>
              <a:t>nên</a:t>
            </a:r>
            <a:r>
              <a:rPr lang="en-US" dirty="0"/>
              <a:t> </a:t>
            </a:r>
            <a:r>
              <a:rPr lang="en-US" dirty="0" err="1"/>
              <a:t>được</a:t>
            </a:r>
            <a:r>
              <a:rPr lang="en-US" dirty="0"/>
              <a:t> </a:t>
            </a:r>
            <a:r>
              <a:rPr lang="en-US" dirty="0" err="1"/>
              <a:t>thiết</a:t>
            </a:r>
            <a:r>
              <a:rPr lang="en-US" dirty="0"/>
              <a:t> </a:t>
            </a:r>
            <a:r>
              <a:rPr lang="en-US" dirty="0" err="1"/>
              <a:t>lập</a:t>
            </a:r>
            <a:r>
              <a:rPr lang="en-US" dirty="0"/>
              <a:t> </a:t>
            </a:r>
            <a:r>
              <a:rPr lang="en-US" dirty="0" err="1"/>
              <a:t>giữa</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a:t>
            </a:r>
          </a:p>
          <a:p>
            <a:pPr lvl="1" algn="just"/>
            <a:endParaRPr lang="en-US" dirty="0"/>
          </a:p>
          <a:p>
            <a:pPr marL="342891" lvl="1" indent="0" algn="just">
              <a:buNone/>
            </a:pPr>
            <a:r>
              <a:rPr lang="en-US" dirty="0">
                <a:solidFill>
                  <a:srgbClr val="FF0000"/>
                </a:solidFill>
              </a:rPr>
              <a:t>=&gt; </a:t>
            </a:r>
            <a:r>
              <a:rPr lang="en-US" dirty="0" err="1">
                <a:solidFill>
                  <a:srgbClr val="FF0000"/>
                </a:solidFill>
              </a:rPr>
              <a:t>Xác</a:t>
            </a:r>
            <a:r>
              <a:rPr lang="en-US" dirty="0">
                <a:solidFill>
                  <a:srgbClr val="FF0000"/>
                </a:solidFill>
              </a:rPr>
              <a:t> </a:t>
            </a:r>
            <a:r>
              <a:rPr lang="en-US" dirty="0" err="1">
                <a:solidFill>
                  <a:srgbClr val="FF0000"/>
                </a:solidFill>
              </a:rPr>
              <a:t>thực</a:t>
            </a:r>
            <a:r>
              <a:rPr lang="en-US" dirty="0">
                <a:solidFill>
                  <a:srgbClr val="FF0000"/>
                </a:solidFill>
              </a:rPr>
              <a:t> </a:t>
            </a:r>
            <a:r>
              <a:rPr lang="en-US" dirty="0" err="1">
                <a:solidFill>
                  <a:srgbClr val="FF0000"/>
                </a:solidFill>
              </a:rPr>
              <a:t>lẫn</a:t>
            </a:r>
            <a:r>
              <a:rPr lang="en-US" dirty="0">
                <a:solidFill>
                  <a:srgbClr val="FF0000"/>
                </a:solidFill>
              </a:rPr>
              <a:t> </a:t>
            </a:r>
            <a:r>
              <a:rPr lang="en-US" dirty="0" err="1">
                <a:solidFill>
                  <a:srgbClr val="FF0000"/>
                </a:solidFill>
              </a:rPr>
              <a:t>nhau</a:t>
            </a:r>
            <a:r>
              <a:rPr lang="en-US" dirty="0">
                <a:solidFill>
                  <a:srgbClr val="FF0000"/>
                </a:solidFill>
              </a:rPr>
              <a:t> </a:t>
            </a:r>
            <a:r>
              <a:rPr lang="en-US" dirty="0" err="1">
                <a:solidFill>
                  <a:srgbClr val="FF0000"/>
                </a:solidFill>
              </a:rPr>
              <a:t>bằng</a:t>
            </a:r>
            <a:r>
              <a:rPr lang="en-US" dirty="0">
                <a:solidFill>
                  <a:srgbClr val="FF0000"/>
                </a:solidFill>
              </a:rPr>
              <a:t> </a:t>
            </a:r>
            <a:r>
              <a:rPr lang="en-US" dirty="0" err="1">
                <a:solidFill>
                  <a:srgbClr val="FF0000"/>
                </a:solidFill>
              </a:rPr>
              <a:t>khoá</a:t>
            </a:r>
            <a:r>
              <a:rPr lang="en-US" dirty="0">
                <a:solidFill>
                  <a:srgbClr val="FF0000"/>
                </a:solidFill>
              </a:rPr>
              <a:t> </a:t>
            </a:r>
            <a:r>
              <a:rPr lang="en-US" dirty="0" err="1">
                <a:solidFill>
                  <a:srgbClr val="FF0000"/>
                </a:solidFill>
              </a:rPr>
              <a:t>được</a:t>
            </a:r>
            <a:r>
              <a:rPr lang="en-US" dirty="0">
                <a:solidFill>
                  <a:srgbClr val="FF0000"/>
                </a:solidFill>
              </a:rPr>
              <a:t> </a:t>
            </a:r>
            <a:r>
              <a:rPr lang="en-US" dirty="0" err="1">
                <a:solidFill>
                  <a:srgbClr val="FF0000"/>
                </a:solidFill>
              </a:rPr>
              <a:t>bảo</a:t>
            </a:r>
            <a:r>
              <a:rPr lang="en-US" dirty="0">
                <a:solidFill>
                  <a:srgbClr val="FF0000"/>
                </a:solidFill>
              </a:rPr>
              <a:t> </a:t>
            </a:r>
            <a:r>
              <a:rPr lang="en-US" dirty="0" err="1">
                <a:solidFill>
                  <a:srgbClr val="FF0000"/>
                </a:solidFill>
              </a:rPr>
              <a:t>mật</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yêu</a:t>
            </a:r>
            <a:r>
              <a:rPr lang="en-US" dirty="0">
                <a:solidFill>
                  <a:srgbClr val="FF0000"/>
                </a:solidFill>
              </a:rPr>
              <a:t> </a:t>
            </a:r>
            <a:r>
              <a:rPr lang="en-US" dirty="0" err="1">
                <a:solidFill>
                  <a:srgbClr val="FF0000"/>
                </a:solidFill>
              </a:rPr>
              <a:t>cầu</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trọng</a:t>
            </a:r>
            <a:r>
              <a:rPr lang="en-US" dirty="0">
                <a:solidFill>
                  <a:srgbClr val="FF0000"/>
                </a:solidFill>
              </a:rPr>
              <a:t> </a:t>
            </a:r>
            <a:r>
              <a:rPr lang="en-US" dirty="0" err="1">
                <a:solidFill>
                  <a:srgbClr val="FF0000"/>
                </a:solidFill>
              </a:rPr>
              <a:t>đối</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thiết</a:t>
            </a:r>
            <a:r>
              <a:rPr lang="en-US" dirty="0">
                <a:solidFill>
                  <a:srgbClr val="FF0000"/>
                </a:solidFill>
              </a:rPr>
              <a:t> </a:t>
            </a:r>
            <a:r>
              <a:rPr lang="en-US" dirty="0" err="1">
                <a:solidFill>
                  <a:srgbClr val="FF0000"/>
                </a:solidFill>
              </a:rPr>
              <a:t>bị</a:t>
            </a:r>
            <a:r>
              <a:rPr lang="en-US" dirty="0">
                <a:solidFill>
                  <a:srgbClr val="FF0000"/>
                </a:solidFill>
              </a:rPr>
              <a:t> IoT.</a:t>
            </a:r>
          </a:p>
        </p:txBody>
      </p:sp>
      <p:sp>
        <p:nvSpPr>
          <p:cNvPr id="4" name="Slide Number Placeholder 3">
            <a:extLst>
              <a:ext uri="{FF2B5EF4-FFF2-40B4-BE49-F238E27FC236}">
                <a16:creationId xmlns:a16="http://schemas.microsoft.com/office/drawing/2014/main" id="{C10C4D16-6216-4C43-BA91-713F1D0AA7E9}"/>
              </a:ext>
            </a:extLst>
          </p:cNvPr>
          <p:cNvSpPr>
            <a:spLocks noGrp="1"/>
          </p:cNvSpPr>
          <p:nvPr>
            <p:ph type="sldNum" sz="quarter" idx="12"/>
          </p:nvPr>
        </p:nvSpPr>
        <p:spPr/>
        <p:txBody>
          <a:bodyPr/>
          <a:lstStyle/>
          <a:p>
            <a:fld id="{20B7F220-0825-4B9B-9156-FF79F33775FE}" type="slidenum">
              <a:rPr lang="vi-VN" smtClean="0"/>
              <a:t>5</a:t>
            </a:fld>
            <a:endParaRPr lang="vi-VN"/>
          </a:p>
        </p:txBody>
      </p:sp>
    </p:spTree>
    <p:extLst>
      <p:ext uri="{BB962C8B-B14F-4D97-AF65-F5344CB8AC3E}">
        <p14:creationId xmlns:p14="http://schemas.microsoft.com/office/powerpoint/2010/main" val="1266108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2516-A39C-DE4B-8D12-5F4D48322FED}"/>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THAY</a:t>
            </a:r>
            <a:r>
              <a:rPr lang="en-US" dirty="0"/>
              <a:t> </a:t>
            </a:r>
            <a:r>
              <a:rPr lang="en-US" dirty="0" err="1"/>
              <a:t>ĐỔI</a:t>
            </a:r>
            <a:r>
              <a:rPr lang="en-US" dirty="0"/>
              <a:t> </a:t>
            </a:r>
            <a:r>
              <a:rPr lang="en-US" dirty="0" err="1"/>
              <a:t>MẬT</a:t>
            </a:r>
            <a:r>
              <a:rPr lang="en-US" dirty="0"/>
              <a:t> </a:t>
            </a:r>
            <a:r>
              <a:rPr lang="en-US" dirty="0" err="1"/>
              <a:t>KHẨU</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AC61D5-0439-E74D-BC2D-A6815F1A28B9}"/>
                  </a:ext>
                </a:extLst>
              </p:cNvPr>
              <p:cNvSpPr>
                <a:spLocks noGrp="1"/>
              </p:cNvSpPr>
              <p:nvPr>
                <p:ph idx="1"/>
              </p:nvPr>
            </p:nvSpPr>
            <p:spPr/>
            <p:txBody>
              <a:bodyPr>
                <a:normAutofit/>
              </a:bodyPr>
              <a:lstStyle/>
              <a:p>
                <a:r>
                  <a:rPr lang="en-US" dirty="0"/>
                  <a:t>Trong </a:t>
                </a:r>
                <a:r>
                  <a:rPr lang="en-US" dirty="0" err="1"/>
                  <a:t>sơ</a:t>
                </a:r>
                <a:r>
                  <a:rPr lang="en-US" dirty="0"/>
                  <a:t> </a:t>
                </a:r>
                <a:r>
                  <a:rPr lang="en-US" dirty="0" err="1"/>
                  <a:t>đồ</a:t>
                </a:r>
                <a:r>
                  <a:rPr lang="en-US" dirty="0"/>
                  <a:t> </a:t>
                </a:r>
                <a:r>
                  <a:rPr lang="en-US" dirty="0" err="1"/>
                  <a:t>đề</a:t>
                </a:r>
                <a:r>
                  <a:rPr lang="en-US" dirty="0"/>
                  <a:t> </a:t>
                </a:r>
                <a:r>
                  <a:rPr lang="en-US" dirty="0" err="1"/>
                  <a:t>xuất</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tự</a:t>
                </a:r>
                <a:r>
                  <a:rPr lang="en-US" dirty="0"/>
                  <a:t> do </a:t>
                </a:r>
                <a:r>
                  <a:rPr lang="en-US" dirty="0" err="1"/>
                  <a:t>thay</a:t>
                </a:r>
                <a:r>
                  <a:rPr lang="en-US" dirty="0"/>
                  <a:t> </a:t>
                </a:r>
                <a:r>
                  <a:rPr lang="en-US" dirty="0" err="1"/>
                  <a:t>đổi</a:t>
                </a:r>
                <a:r>
                  <a:rPr lang="en-US" dirty="0"/>
                  <a:t> </a:t>
                </a:r>
                <a:r>
                  <a:rPr lang="en-US" dirty="0" err="1"/>
                  <a:t>mật</a:t>
                </a:r>
                <a:r>
                  <a:rPr lang="en-US" dirty="0"/>
                  <a:t> </a:t>
                </a:r>
                <a:r>
                  <a:rPr lang="en-US" dirty="0" err="1"/>
                  <a:t>khẩu</a:t>
                </a:r>
                <a:r>
                  <a:rPr lang="en-US" dirty="0"/>
                  <a:t> </a:t>
                </a:r>
                <a:r>
                  <a:rPr lang="en-US" dirty="0" err="1"/>
                  <a:t>của</a:t>
                </a:r>
                <a:r>
                  <a:rPr lang="en-US" dirty="0"/>
                  <a:t> </a:t>
                </a:r>
                <a:r>
                  <a:rPr lang="en-US" dirty="0" err="1"/>
                  <a:t>mình</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sự</a:t>
                </a:r>
                <a:r>
                  <a:rPr lang="en-US" dirty="0"/>
                  <a:t> </a:t>
                </a:r>
                <a:r>
                  <a:rPr lang="en-US" dirty="0" err="1"/>
                  <a:t>trợ</a:t>
                </a:r>
                <a:r>
                  <a:rPr lang="en-US" dirty="0"/>
                  <a:t> </a:t>
                </a:r>
                <a:r>
                  <a:rPr lang="en-US" dirty="0" err="1"/>
                  <a:t>giúp</a:t>
                </a:r>
                <a:r>
                  <a:rPr lang="en-US" dirty="0"/>
                  <a:t> </a:t>
                </a:r>
                <a:r>
                  <a:rPr lang="en-US" dirty="0" err="1"/>
                  <a:t>của</a:t>
                </a:r>
                <a:r>
                  <a:rPr lang="en-US" dirty="0"/>
                  <a:t> </a:t>
                </a:r>
                <a:r>
                  <a:rPr lang="en-US" dirty="0" err="1"/>
                  <a:t>máy</a:t>
                </a:r>
                <a:r>
                  <a:rPr lang="en-US" dirty="0"/>
                  <a:t> </a:t>
                </a:r>
                <a:r>
                  <a:rPr lang="en-US" dirty="0" err="1"/>
                  <a:t>chủ</a:t>
                </a:r>
                <a:r>
                  <a:rPr lang="en-US" dirty="0"/>
                  <a:t> </a:t>
                </a:r>
                <a:r>
                  <a:rPr lang="en-US" dirty="0" err="1"/>
                  <a:t>ứng</a:t>
                </a:r>
                <a:r>
                  <a:rPr lang="en-US" dirty="0"/>
                  <a:t> </a:t>
                </a:r>
                <a:r>
                  <a:rPr lang="en-US" dirty="0" err="1"/>
                  <a:t>dụng</a:t>
                </a:r>
                <a:r>
                  <a:rPr lang="en-US" dirty="0"/>
                  <a:t> IoT. </a:t>
                </a:r>
                <a:r>
                  <a:rPr lang="en-US" dirty="0" err="1"/>
                  <a:t>Giai</a:t>
                </a:r>
                <a:r>
                  <a:rPr lang="en-US" dirty="0"/>
                  <a:t> </a:t>
                </a:r>
                <a:r>
                  <a:rPr lang="en-US" dirty="0" err="1"/>
                  <a:t>đoạn</a:t>
                </a:r>
                <a:r>
                  <a:rPr lang="en-US" dirty="0"/>
                  <a:t> </a:t>
                </a:r>
                <a:r>
                  <a:rPr lang="en-US" dirty="0" err="1"/>
                  <a:t>này</a:t>
                </a:r>
                <a:r>
                  <a:rPr lang="en-US" dirty="0"/>
                  <a:t> </a:t>
                </a:r>
                <a:r>
                  <a:rPr lang="en-US" dirty="0" err="1"/>
                  <a:t>chứa</a:t>
                </a:r>
                <a:r>
                  <a:rPr lang="en-US" dirty="0"/>
                  <a:t> </a:t>
                </a:r>
                <a:r>
                  <a:rPr lang="en-US" dirty="0" err="1"/>
                  <a:t>các</a:t>
                </a:r>
                <a:r>
                  <a:rPr lang="en-US" dirty="0"/>
                  <a:t> </a:t>
                </a:r>
                <a:r>
                  <a:rPr lang="en-US" dirty="0" err="1"/>
                  <a:t>bước</a:t>
                </a:r>
                <a:r>
                  <a:rPr lang="en-US" dirty="0"/>
                  <a:t> </a:t>
                </a:r>
                <a:r>
                  <a:rPr lang="en-US" dirty="0" err="1"/>
                  <a:t>sau</a:t>
                </a:r>
                <a:r>
                  <a:rPr lang="en-US" dirty="0"/>
                  <a:t>.</a:t>
                </a:r>
              </a:p>
              <a:p>
                <a:endParaRPr lang="en-US" dirty="0"/>
              </a:p>
              <a:p>
                <a:pPr lvl="1"/>
                <a14:m>
                  <m:oMath xmlns:m="http://schemas.openxmlformats.org/officeDocument/2006/math">
                    <m:sSub>
                      <m:sSubPr>
                        <m:ctrlPr>
                          <a:rPr lang="en-US" i="1"/>
                        </m:ctrlPr>
                      </m:sSubPr>
                      <m:e>
                        <m:r>
                          <a:rPr lang="en-US" i="1"/>
                          <m:t>𝑈</m:t>
                        </m:r>
                      </m:e>
                      <m:sub>
                        <m:r>
                          <a:rPr lang="en-US" i="1"/>
                          <m:t>𝑖</m:t>
                        </m:r>
                      </m:sub>
                    </m:sSub>
                  </m:oMath>
                </a14:m>
                <a:r>
                  <a:rPr lang="en-US" dirty="0"/>
                  <a:t> </a:t>
                </a:r>
                <a:r>
                  <a:rPr lang="en-US" dirty="0" err="1"/>
                  <a:t>chèn</a:t>
                </a:r>
                <a:r>
                  <a:rPr lang="en-US" dirty="0"/>
                  <a:t> </a:t>
                </a:r>
                <a:r>
                  <a:rPr lang="en-US" dirty="0" err="1"/>
                  <a:t>thẻ</a:t>
                </a:r>
                <a:r>
                  <a:rPr lang="en-US" dirty="0"/>
                  <a:t> </a:t>
                </a:r>
                <a:r>
                  <a:rPr lang="en-US" dirty="0" err="1"/>
                  <a:t>thông</a:t>
                </a:r>
                <a:r>
                  <a:rPr lang="en-US" dirty="0"/>
                  <a:t> </a:t>
                </a:r>
                <a:r>
                  <a:rPr lang="en-US" dirty="0" err="1"/>
                  <a:t>minh</a:t>
                </a:r>
                <a:r>
                  <a:rPr lang="en-US" dirty="0"/>
                  <a:t> </a:t>
                </a:r>
                <a14:m>
                  <m:oMath xmlns:m="http://schemas.openxmlformats.org/officeDocument/2006/math">
                    <m:sSub>
                      <m:sSubPr>
                        <m:ctrlPr>
                          <a:rPr lang="en-US" i="1"/>
                        </m:ctrlPr>
                      </m:sSubPr>
                      <m:e>
                        <m:r>
                          <a:rPr lang="en-US" i="1"/>
                          <m:t>𝑆𝐶</m:t>
                        </m:r>
                      </m:e>
                      <m:sub>
                        <m:r>
                          <a:rPr lang="en-US" i="1"/>
                          <m:t>𝑖</m:t>
                        </m:r>
                      </m:sub>
                    </m:sSub>
                  </m:oMath>
                </a14:m>
                <a:r>
                  <a:rPr lang="en-US" dirty="0"/>
                  <a:t> </a:t>
                </a:r>
                <a:r>
                  <a:rPr lang="en-US" dirty="0" err="1"/>
                  <a:t>vào</a:t>
                </a:r>
                <a:r>
                  <a:rPr lang="en-US" dirty="0"/>
                  <a:t> </a:t>
                </a:r>
                <a:r>
                  <a:rPr lang="en-US" dirty="0" err="1"/>
                  <a:t>thiết</a:t>
                </a:r>
                <a:r>
                  <a:rPr lang="en-US" dirty="0"/>
                  <a:t> </a:t>
                </a:r>
                <a:r>
                  <a:rPr lang="en-US" dirty="0" err="1"/>
                  <a:t>bị</a:t>
                </a:r>
                <a:r>
                  <a:rPr lang="en-US" dirty="0"/>
                  <a:t> </a:t>
                </a:r>
                <a:r>
                  <a:rPr lang="en-US" dirty="0" err="1"/>
                  <a:t>cuối</a:t>
                </a:r>
                <a:r>
                  <a:rPr lang="en-US" dirty="0"/>
                  <a:t>, </a:t>
                </a:r>
                <a:r>
                  <a:rPr lang="en-US" dirty="0" err="1"/>
                  <a:t>và</a:t>
                </a:r>
                <a:r>
                  <a:rPr lang="en-US" dirty="0"/>
                  <a:t> </a:t>
                </a:r>
                <a:r>
                  <a:rPr lang="en-US" dirty="0" err="1"/>
                  <a:t>nhập</a:t>
                </a:r>
                <a:r>
                  <a:rPr lang="en-US" dirty="0"/>
                  <a:t> </a:t>
                </a:r>
                <a:r>
                  <a:rPr lang="en-US" dirty="0" err="1"/>
                  <a:t>định</a:t>
                </a:r>
                <a:r>
                  <a:rPr lang="en-US" dirty="0"/>
                  <a:t> </a:t>
                </a:r>
                <a:r>
                  <a:rPr lang="en-US" dirty="0" err="1"/>
                  <a:t>danh</a:t>
                </a:r>
                <a:r>
                  <a:rPr lang="en-US" dirty="0"/>
                  <a:t> </a:t>
                </a:r>
                <a14:m>
                  <m:oMath xmlns:m="http://schemas.openxmlformats.org/officeDocument/2006/math">
                    <m:sSub>
                      <m:sSubPr>
                        <m:ctrlPr>
                          <a:rPr lang="en-US" i="1"/>
                        </m:ctrlPr>
                      </m:sSubPr>
                      <m:e>
                        <m:r>
                          <a:rPr lang="en-US" i="1"/>
                          <m:t>𝐼𝐷</m:t>
                        </m:r>
                      </m:e>
                      <m:sub>
                        <m:r>
                          <a:rPr lang="en-US" i="1"/>
                          <m:t>𝑖</m:t>
                        </m:r>
                      </m:sub>
                    </m:sSub>
                  </m:oMath>
                </a14:m>
                <a:r>
                  <a:rPr lang="en-US" dirty="0"/>
                  <a:t> </a:t>
                </a:r>
                <a:r>
                  <a:rPr lang="en-US" dirty="0" err="1"/>
                  <a:t>và</a:t>
                </a:r>
                <a:r>
                  <a:rPr lang="en-US" dirty="0"/>
                  <a:t> </a:t>
                </a:r>
                <a:r>
                  <a:rPr lang="en-US" dirty="0" err="1"/>
                  <a:t>mật</a:t>
                </a:r>
                <a:r>
                  <a:rPr lang="en-US" dirty="0"/>
                  <a:t> </a:t>
                </a:r>
                <a:r>
                  <a:rPr lang="en-US" dirty="0" err="1"/>
                  <a:t>khẩu</a:t>
                </a:r>
                <a:r>
                  <a:rPr lang="en-US" dirty="0"/>
                  <a:t> </a:t>
                </a:r>
                <a:r>
                  <a:rPr lang="en-US" dirty="0" err="1"/>
                  <a:t>cũ</a:t>
                </a:r>
                <a:r>
                  <a:rPr lang="en-US" dirty="0"/>
                  <a:t> </a:t>
                </a:r>
                <a14:m>
                  <m:oMath xmlns:m="http://schemas.openxmlformats.org/officeDocument/2006/math">
                    <m:sSubSup>
                      <m:sSubSupPr>
                        <m:ctrlPr>
                          <a:rPr lang="en-US" i="1"/>
                        </m:ctrlPr>
                      </m:sSubSupPr>
                      <m:e>
                        <m:r>
                          <a:rPr lang="en-US" i="1"/>
                          <m:t>𝑃𝑊</m:t>
                        </m:r>
                      </m:e>
                      <m:sub>
                        <m:r>
                          <a:rPr lang="en-US" i="1"/>
                          <m:t>𝑖</m:t>
                        </m:r>
                      </m:sub>
                      <m:sup>
                        <m:r>
                          <a:rPr lang="en-US" i="1"/>
                          <m:t>𝑜𝑙𝑑</m:t>
                        </m:r>
                      </m:sup>
                    </m:sSubSup>
                  </m:oMath>
                </a14:m>
                <a:r>
                  <a:rPr lang="en-US" dirty="0"/>
                  <a:t>.</a:t>
                </a:r>
              </a:p>
              <a:p>
                <a:pPr lvl="1"/>
                <a:endParaRPr lang="en-US" dirty="0"/>
              </a:p>
              <a:p>
                <a:pPr lvl="1"/>
                <a14:m>
                  <m:oMath xmlns:m="http://schemas.openxmlformats.org/officeDocument/2006/math">
                    <m:sSub>
                      <m:sSubPr>
                        <m:ctrlPr>
                          <a:rPr lang="en-US" i="1"/>
                        </m:ctrlPr>
                      </m:sSubPr>
                      <m:e>
                        <m:r>
                          <a:rPr lang="en-US" i="1"/>
                          <m:t>𝑆𝐶</m:t>
                        </m:r>
                      </m:e>
                      <m:sub>
                        <m:r>
                          <a:rPr lang="en-US" i="1"/>
                          <m:t>𝑖</m:t>
                        </m:r>
                      </m:sub>
                    </m:sSub>
                  </m:oMath>
                </a14:m>
                <a:r>
                  <a:rPr lang="en-US" dirty="0"/>
                  <a:t> </a:t>
                </a:r>
                <a:r>
                  <a:rPr lang="en-US" dirty="0" err="1"/>
                  <a:t>tính</a:t>
                </a:r>
                <a:r>
                  <a:rPr lang="en-US" dirty="0"/>
                  <a:t> </a:t>
                </a:r>
                <a:r>
                  <a:rPr lang="en-US" dirty="0" err="1"/>
                  <a:t>toán</a:t>
                </a:r>
                <a:r>
                  <a:rPr lang="en-US" dirty="0"/>
                  <a:t> </a:t>
                </a:r>
                <a14:m>
                  <m:oMath xmlns:m="http://schemas.openxmlformats.org/officeDocument/2006/math">
                    <m:sSubSup>
                      <m:sSubSupPr>
                        <m:ctrlPr>
                          <a:rPr lang="en-US" i="1"/>
                        </m:ctrlPr>
                      </m:sSubSupPr>
                      <m:e>
                        <m:r>
                          <a:rPr lang="en-US" i="1"/>
                          <m:t>𝑎</m:t>
                        </m:r>
                      </m:e>
                      <m:sub>
                        <m:r>
                          <a:rPr lang="en-US" i="1"/>
                          <m:t>𝑖</m:t>
                        </m:r>
                      </m:sub>
                      <m:sup>
                        <m:r>
                          <a:rPr lang="en-US" i="1"/>
                          <m:t>∗</m:t>
                        </m:r>
                      </m:sup>
                    </m:sSubSup>
                    <m:r>
                      <a:rPr lang="en-US" i="1"/>
                      <m:t>=</m:t>
                    </m:r>
                    <m:sSub>
                      <m:sSubPr>
                        <m:ctrlPr>
                          <a:rPr lang="en-US" i="1"/>
                        </m:ctrlPr>
                      </m:sSubPr>
                      <m:e>
                        <m:r>
                          <a:rPr lang="en-US" i="1"/>
                          <m:t>𝑏</m:t>
                        </m:r>
                      </m:e>
                      <m:sub>
                        <m:r>
                          <a:rPr lang="en-US" i="1"/>
                          <m:t>𝑖</m:t>
                        </m:r>
                      </m:sub>
                    </m:sSub>
                    <m:r>
                      <a:rPr lang="en-US" i="1"/>
                      <m:t>⨁</m:t>
                    </m:r>
                    <m:r>
                      <a:rPr lang="en-US" i="1"/>
                      <m:t>h</m:t>
                    </m:r>
                    <m:r>
                      <a:rPr lang="en-US" i="1"/>
                      <m:t>(</m:t>
                    </m:r>
                    <m:sSub>
                      <m:sSubPr>
                        <m:ctrlPr>
                          <a:rPr lang="en-US" i="1"/>
                        </m:ctrlPr>
                      </m:sSubPr>
                      <m:e>
                        <m:r>
                          <a:rPr lang="en-US" i="1"/>
                          <m:t>𝐼𝐷</m:t>
                        </m:r>
                      </m:e>
                      <m:sub>
                        <m:r>
                          <a:rPr lang="en-US" i="1"/>
                          <m:t>𝑖</m:t>
                        </m:r>
                      </m:sub>
                    </m:sSub>
                    <m:r>
                      <a:rPr lang="en-US" i="1"/>
                      <m:t>∥</m:t>
                    </m:r>
                    <m:sSubSup>
                      <m:sSubSupPr>
                        <m:ctrlPr>
                          <a:rPr lang="en-US" i="1"/>
                        </m:ctrlPr>
                      </m:sSubSupPr>
                      <m:e>
                        <m:r>
                          <a:rPr lang="en-US" i="1"/>
                          <m:t>𝑃𝑊</m:t>
                        </m:r>
                      </m:e>
                      <m:sub>
                        <m:r>
                          <a:rPr lang="en-US" i="1"/>
                          <m:t>𝑖</m:t>
                        </m:r>
                      </m:sub>
                      <m:sup>
                        <m:r>
                          <a:rPr lang="en-US" i="1"/>
                          <m:t>𝑜𝑙𝑑</m:t>
                        </m:r>
                      </m:sup>
                    </m:sSubSup>
                    <m:r>
                      <a:rPr lang="en-US" i="1"/>
                      <m:t>)</m:t>
                    </m:r>
                  </m:oMath>
                </a14:m>
                <a:r>
                  <a:rPr lang="en-US" dirty="0"/>
                  <a:t>, </a:t>
                </a:r>
                <a14:m>
                  <m:oMath xmlns:m="http://schemas.openxmlformats.org/officeDocument/2006/math">
                    <m:sSubSup>
                      <m:sSubSupPr>
                        <m:ctrlPr>
                          <a:rPr lang="en-US" i="1"/>
                        </m:ctrlPr>
                      </m:sSubSupPr>
                      <m:e>
                        <m:r>
                          <a:rPr lang="en-US" i="1"/>
                          <m:t>𝑀𝐼𝐷</m:t>
                        </m:r>
                      </m:e>
                      <m:sub>
                        <m:r>
                          <a:rPr lang="en-US" i="1"/>
                          <m:t>𝑖</m:t>
                        </m:r>
                      </m:sub>
                      <m:sup>
                        <m:r>
                          <a:rPr lang="en-US" i="1"/>
                          <m:t>∗</m:t>
                        </m:r>
                      </m:sup>
                    </m:sSubSup>
                    <m:r>
                      <a:rPr lang="en-US" i="1"/>
                      <m:t>=</m:t>
                    </m:r>
                    <m:r>
                      <a:rPr lang="en-US" i="1"/>
                      <m:t>h</m:t>
                    </m:r>
                    <m:r>
                      <a:rPr lang="en-US" i="1"/>
                      <m:t>(</m:t>
                    </m:r>
                    <m:sSub>
                      <m:sSubPr>
                        <m:ctrlPr>
                          <a:rPr lang="en-US" i="1"/>
                        </m:ctrlPr>
                      </m:sSubPr>
                      <m:e>
                        <m:r>
                          <a:rPr lang="en-US" i="1"/>
                          <m:t>𝑎</m:t>
                        </m:r>
                      </m:e>
                      <m:sub>
                        <m:r>
                          <a:rPr lang="en-US" i="1"/>
                          <m:t>𝑖</m:t>
                        </m:r>
                      </m:sub>
                    </m:sSub>
                    <m:r>
                      <a:rPr lang="en-US" i="1"/>
                      <m:t>∥</m:t>
                    </m:r>
                    <m:sSub>
                      <m:sSubPr>
                        <m:ctrlPr>
                          <a:rPr lang="en-US" i="1"/>
                        </m:ctrlPr>
                      </m:sSubPr>
                      <m:e>
                        <m:r>
                          <a:rPr lang="en-US" i="1"/>
                          <m:t>𝐼𝐷</m:t>
                        </m:r>
                      </m:e>
                      <m:sub>
                        <m:r>
                          <a:rPr lang="en-US" i="1"/>
                          <m:t>𝑖</m:t>
                        </m:r>
                      </m:sub>
                    </m:sSub>
                    <m:r>
                      <a:rPr lang="en-US" i="1"/>
                      <m:t>)</m:t>
                    </m:r>
                  </m:oMath>
                </a14:m>
                <a:r>
                  <a:rPr lang="en-US" dirty="0"/>
                  <a:t>, </a:t>
                </a:r>
                <a14:m>
                  <m:oMath xmlns:m="http://schemas.openxmlformats.org/officeDocument/2006/math">
                    <m:sSubSup>
                      <m:sSubSupPr>
                        <m:ctrlPr>
                          <a:rPr lang="en-US" i="1"/>
                        </m:ctrlPr>
                      </m:sSubSupPr>
                      <m:e>
                        <m:r>
                          <a:rPr lang="en-US" i="1"/>
                          <m:t>𝑀𝑃𝑊</m:t>
                        </m:r>
                      </m:e>
                      <m:sub>
                        <m:r>
                          <a:rPr lang="en-US" i="1"/>
                          <m:t>𝑖</m:t>
                        </m:r>
                      </m:sub>
                      <m:sup>
                        <m:r>
                          <a:rPr lang="en-US" i="1"/>
                          <m:t>∗</m:t>
                        </m:r>
                      </m:sup>
                    </m:sSubSup>
                    <m:r>
                      <a:rPr lang="en-US" i="1"/>
                      <m:t>=</m:t>
                    </m:r>
                    <m:r>
                      <a:rPr lang="en-US" i="1"/>
                      <m:t>h</m:t>
                    </m:r>
                    <m:r>
                      <a:rPr lang="en-US" i="1"/>
                      <m:t>(</m:t>
                    </m:r>
                    <m:sSub>
                      <m:sSubPr>
                        <m:ctrlPr>
                          <a:rPr lang="en-US" i="1"/>
                        </m:ctrlPr>
                      </m:sSubPr>
                      <m:e>
                        <m:r>
                          <a:rPr lang="en-US" i="1"/>
                          <m:t>𝑎</m:t>
                        </m:r>
                      </m:e>
                      <m:sub>
                        <m:r>
                          <a:rPr lang="en-US" i="1"/>
                          <m:t>𝑖</m:t>
                        </m:r>
                      </m:sub>
                    </m:sSub>
                    <m:r>
                      <a:rPr lang="en-US" i="1"/>
                      <m:t>∥</m:t>
                    </m:r>
                    <m:sSubSup>
                      <m:sSubSupPr>
                        <m:ctrlPr>
                          <a:rPr lang="en-US" i="1"/>
                        </m:ctrlPr>
                      </m:sSubSupPr>
                      <m:e>
                        <m:r>
                          <a:rPr lang="en-US" i="1"/>
                          <m:t>𝑃𝑊</m:t>
                        </m:r>
                      </m:e>
                      <m:sub>
                        <m:r>
                          <a:rPr lang="en-US" i="1"/>
                          <m:t>𝑖</m:t>
                        </m:r>
                      </m:sub>
                      <m:sup>
                        <m:r>
                          <a:rPr lang="en-US" i="1"/>
                          <m:t>𝑜𝑙𝑑</m:t>
                        </m:r>
                      </m:sup>
                    </m:sSubSup>
                    <m:r>
                      <a:rPr lang="en-US" i="1"/>
                      <m:t>)</m:t>
                    </m:r>
                  </m:oMath>
                </a14:m>
                <a:r>
                  <a:rPr lang="en-US" dirty="0"/>
                  <a:t>, </a:t>
                </a:r>
                <a:r>
                  <a:rPr lang="en-US" dirty="0" err="1"/>
                  <a:t>và</a:t>
                </a:r>
                <a:r>
                  <a:rPr lang="en-US" dirty="0"/>
                  <a:t> </a:t>
                </a:r>
                <a14:m>
                  <m:oMath xmlns:m="http://schemas.openxmlformats.org/officeDocument/2006/math">
                    <m:sSubSup>
                      <m:sSubSupPr>
                        <m:ctrlPr>
                          <a:rPr lang="en-US" i="1"/>
                        </m:ctrlPr>
                      </m:sSubSupPr>
                      <m:e>
                        <m:r>
                          <a:rPr lang="en-US" i="1"/>
                          <m:t>𝑥</m:t>
                        </m:r>
                      </m:e>
                      <m:sub>
                        <m:r>
                          <a:rPr lang="en-US" i="1"/>
                          <m:t>𝑖</m:t>
                        </m:r>
                      </m:sub>
                      <m:sup>
                        <m:r>
                          <a:rPr lang="en-US" i="1"/>
                          <m:t>∗</m:t>
                        </m:r>
                      </m:sup>
                    </m:sSubSup>
                    <m:r>
                      <a:rPr lang="en-US" i="1"/>
                      <m:t>=</m:t>
                    </m:r>
                    <m:r>
                      <a:rPr lang="en-US" i="1"/>
                      <m:t>h</m:t>
                    </m:r>
                    <m:r>
                      <a:rPr lang="en-US" i="1"/>
                      <m:t>(</m:t>
                    </m:r>
                    <m:sSub>
                      <m:sSubPr>
                        <m:ctrlPr>
                          <a:rPr lang="en-US" i="1"/>
                        </m:ctrlPr>
                      </m:sSubPr>
                      <m:e>
                        <m:r>
                          <a:rPr lang="en-US" i="1"/>
                          <m:t>𝑀𝐼𝐷</m:t>
                        </m:r>
                      </m:e>
                      <m:sub>
                        <m:r>
                          <a:rPr lang="en-US" i="1"/>
                          <m:t>𝑖</m:t>
                        </m:r>
                      </m:sub>
                    </m:sSub>
                    <m:r>
                      <a:rPr lang="en-US" i="1"/>
                      <m:t>∥</m:t>
                    </m:r>
                    <m:sSub>
                      <m:sSubPr>
                        <m:ctrlPr>
                          <a:rPr lang="en-US" i="1"/>
                        </m:ctrlPr>
                      </m:sSubPr>
                      <m:e>
                        <m:r>
                          <a:rPr lang="en-US" i="1"/>
                          <m:t>𝑀𝑃𝑊</m:t>
                        </m:r>
                      </m:e>
                      <m:sub>
                        <m:r>
                          <a:rPr lang="en-US" i="1"/>
                          <m:t>𝑖</m:t>
                        </m:r>
                      </m:sub>
                    </m:sSub>
                    <m:r>
                      <a:rPr lang="en-US" i="1"/>
                      <m:t>)</m:t>
                    </m:r>
                  </m:oMath>
                </a14:m>
                <a:r>
                  <a:rPr lang="en-US" dirty="0"/>
                  <a:t>. Sau </a:t>
                </a:r>
                <a:r>
                  <a:rPr lang="en-US" dirty="0" err="1"/>
                  <a:t>đó</a:t>
                </a:r>
                <a:r>
                  <a:rPr lang="en-US" dirty="0"/>
                  <a:t>, </a:t>
                </a:r>
                <a14:m>
                  <m:oMath xmlns:m="http://schemas.openxmlformats.org/officeDocument/2006/math">
                    <m:sSub>
                      <m:sSubPr>
                        <m:ctrlPr>
                          <a:rPr lang="en-US" i="1"/>
                        </m:ctrlPr>
                      </m:sSubPr>
                      <m:e>
                        <m:r>
                          <a:rPr lang="en-US" i="1"/>
                          <m:t>𝑆𝐶</m:t>
                        </m:r>
                      </m:e>
                      <m:sub>
                        <m:r>
                          <a:rPr lang="en-US" i="1"/>
                          <m:t>𝑖</m:t>
                        </m:r>
                      </m:sub>
                    </m:sSub>
                  </m:oMath>
                </a14:m>
                <a:r>
                  <a:rPr lang="en-US" dirty="0"/>
                  <a:t> so </a:t>
                </a:r>
                <a:r>
                  <a:rPr lang="en-US" dirty="0" err="1"/>
                  <a:t>sánh</a:t>
                </a:r>
                <a:r>
                  <a:rPr lang="en-US" dirty="0"/>
                  <a:t> </a:t>
                </a:r>
                <a:r>
                  <a:rPr lang="en-US" dirty="0" err="1"/>
                  <a:t>tính</a:t>
                </a:r>
                <a:r>
                  <a:rPr lang="en-US" dirty="0"/>
                  <a:t> </a:t>
                </a:r>
                <a:r>
                  <a:rPr lang="en-US" dirty="0" err="1"/>
                  <a:t>toán</a:t>
                </a:r>
                <a:r>
                  <a:rPr lang="en-US" dirty="0"/>
                  <a:t> </a:t>
                </a:r>
                <a14:m>
                  <m:oMath xmlns:m="http://schemas.openxmlformats.org/officeDocument/2006/math">
                    <m:sSubSup>
                      <m:sSubSupPr>
                        <m:ctrlPr>
                          <a:rPr lang="en-US" i="1"/>
                        </m:ctrlPr>
                      </m:sSubSupPr>
                      <m:e>
                        <m:r>
                          <a:rPr lang="en-US" i="1"/>
                          <m:t>𝑥</m:t>
                        </m:r>
                      </m:e>
                      <m:sub>
                        <m:r>
                          <a:rPr lang="en-US" i="1"/>
                          <m:t>𝑖</m:t>
                        </m:r>
                      </m:sub>
                      <m:sup>
                        <m:r>
                          <a:rPr lang="en-US" i="1"/>
                          <m:t>∗</m:t>
                        </m:r>
                      </m:sup>
                    </m:sSubSup>
                  </m:oMath>
                </a14:m>
                <a:r>
                  <a:rPr lang="en-US" dirty="0"/>
                  <a:t> </a:t>
                </a:r>
                <a:r>
                  <a:rPr lang="en-US" dirty="0" err="1"/>
                  <a:t>với</a:t>
                </a:r>
                <a:r>
                  <a:rPr lang="en-US" dirty="0"/>
                  <a:t> </a:t>
                </a:r>
                <a14:m>
                  <m:oMath xmlns:m="http://schemas.openxmlformats.org/officeDocument/2006/math">
                    <m:sSub>
                      <m:sSubPr>
                        <m:ctrlPr>
                          <a:rPr lang="en-US" i="1"/>
                        </m:ctrlPr>
                      </m:sSubPr>
                      <m:e>
                        <m:r>
                          <a:rPr lang="en-US" i="1"/>
                          <m:t>𝑥</m:t>
                        </m:r>
                      </m:e>
                      <m:sub>
                        <m:r>
                          <a:rPr lang="en-US" i="1"/>
                          <m:t>𝑖</m:t>
                        </m:r>
                      </m:sub>
                    </m:sSub>
                  </m:oMath>
                </a14:m>
                <a:r>
                  <a:rPr lang="en-US" dirty="0"/>
                  <a:t> </a:t>
                </a:r>
                <a:r>
                  <a:rPr lang="en-US" dirty="0" err="1"/>
                  <a:t>đã</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trong</a:t>
                </a:r>
                <a:r>
                  <a:rPr lang="en-US" dirty="0"/>
                  <a:t> </a:t>
                </a:r>
                <a:r>
                  <a:rPr lang="en-US" dirty="0" err="1"/>
                  <a:t>bộ</a:t>
                </a:r>
                <a:r>
                  <a:rPr lang="en-US" dirty="0"/>
                  <a:t> </a:t>
                </a:r>
                <a:r>
                  <a:rPr lang="en-US" dirty="0" err="1"/>
                  <a:t>nhớ</a:t>
                </a:r>
                <a:r>
                  <a:rPr lang="en-US" dirty="0"/>
                  <a:t>. </a:t>
                </a:r>
                <a:r>
                  <a:rPr lang="en-US" dirty="0" err="1"/>
                  <a:t>Nếu</a:t>
                </a:r>
                <a:r>
                  <a:rPr lang="en-US" dirty="0"/>
                  <a:t> </a:t>
                </a:r>
                <a:r>
                  <a:rPr lang="en-US" dirty="0" err="1"/>
                  <a:t>không</a:t>
                </a:r>
                <a:r>
                  <a:rPr lang="en-US" dirty="0"/>
                  <a:t> </a:t>
                </a:r>
                <a:r>
                  <a:rPr lang="en-US" dirty="0" err="1"/>
                  <a:t>khớp</a:t>
                </a:r>
                <a:r>
                  <a:rPr lang="en-US" dirty="0"/>
                  <a:t>, </a:t>
                </a:r>
                <a:r>
                  <a:rPr lang="en-US" dirty="0" err="1"/>
                  <a:t>điều</a:t>
                </a:r>
                <a:r>
                  <a:rPr lang="en-US" dirty="0"/>
                  <a:t> </a:t>
                </a:r>
                <a:r>
                  <a:rPr lang="en-US" dirty="0" err="1"/>
                  <a:t>này</a:t>
                </a:r>
                <a:r>
                  <a:rPr lang="en-US" dirty="0"/>
                  <a:t> </a:t>
                </a:r>
                <a:r>
                  <a:rPr lang="en-US" dirty="0" err="1"/>
                  <a:t>có</a:t>
                </a:r>
                <a:r>
                  <a:rPr lang="en-US" dirty="0"/>
                  <a:t> </a:t>
                </a:r>
                <a:r>
                  <a:rPr lang="en-US" dirty="0" err="1"/>
                  <a:t>nghĩa</a:t>
                </a:r>
                <a:r>
                  <a:rPr lang="en-US" dirty="0"/>
                  <a:t> </a:t>
                </a:r>
                <a:r>
                  <a:rPr lang="en-US" dirty="0" err="1"/>
                  <a:t>là</a:t>
                </a:r>
                <a:r>
                  <a:rPr lang="en-US" dirty="0"/>
                  <a:t>  </a:t>
                </a:r>
                <a14:m>
                  <m:oMath xmlns:m="http://schemas.openxmlformats.org/officeDocument/2006/math">
                    <m:sSub>
                      <m:sSubPr>
                        <m:ctrlPr>
                          <a:rPr lang="en-US" i="1"/>
                        </m:ctrlPr>
                      </m:sSubPr>
                      <m:e>
                        <m:r>
                          <a:rPr lang="en-US" i="1"/>
                          <m:t>𝑈</m:t>
                        </m:r>
                      </m:e>
                      <m:sub>
                        <m:r>
                          <a:rPr lang="en-US" i="1"/>
                          <m:t>𝑖</m:t>
                        </m:r>
                      </m:sub>
                    </m:sSub>
                  </m:oMath>
                </a14:m>
                <a:r>
                  <a:rPr lang="en-US" dirty="0"/>
                  <a:t> </a:t>
                </a:r>
                <a:r>
                  <a:rPr lang="en-US" dirty="0" err="1"/>
                  <a:t>đã</a:t>
                </a:r>
                <a:r>
                  <a:rPr lang="en-US" dirty="0"/>
                  <a:t> </a:t>
                </a:r>
                <a:r>
                  <a:rPr lang="en-US" dirty="0" err="1"/>
                  <a:t>nhập</a:t>
                </a:r>
                <a:r>
                  <a:rPr lang="en-US" dirty="0"/>
                  <a:t> </a:t>
                </a:r>
                <a:r>
                  <a:rPr lang="en-US" dirty="0" err="1"/>
                  <a:t>mật</a:t>
                </a:r>
                <a:r>
                  <a:rPr lang="en-US" dirty="0"/>
                  <a:t> </a:t>
                </a:r>
                <a:r>
                  <a:rPr lang="en-US" dirty="0" err="1"/>
                  <a:t>khẩu</a:t>
                </a:r>
                <a:r>
                  <a:rPr lang="en-US" dirty="0"/>
                  <a:t> </a:t>
                </a:r>
                <a:r>
                  <a:rPr lang="en-US" dirty="0" err="1"/>
                  <a:t>cũ</a:t>
                </a:r>
                <a:r>
                  <a:rPr lang="en-US" dirty="0"/>
                  <a:t> </a:t>
                </a:r>
                <a14:m>
                  <m:oMath xmlns:m="http://schemas.openxmlformats.org/officeDocument/2006/math">
                    <m:sSubSup>
                      <m:sSubSupPr>
                        <m:ctrlPr>
                          <a:rPr lang="en-US" i="1"/>
                        </m:ctrlPr>
                      </m:sSubSupPr>
                      <m:e>
                        <m:r>
                          <a:rPr lang="en-US" i="1"/>
                          <m:t>𝑃𝑊</m:t>
                        </m:r>
                      </m:e>
                      <m:sub>
                        <m:r>
                          <a:rPr lang="en-US" i="1"/>
                          <m:t>𝑖</m:t>
                        </m:r>
                      </m:sub>
                      <m:sup>
                        <m:r>
                          <a:rPr lang="en-US" i="1"/>
                          <m:t>𝑜𝑙𝑑</m:t>
                        </m:r>
                      </m:sup>
                    </m:sSubSup>
                  </m:oMath>
                </a14:m>
                <a:r>
                  <a:rPr lang="en-US" dirty="0"/>
                  <a:t> </a:t>
                </a:r>
                <a:r>
                  <a:rPr lang="en-US" dirty="0" err="1"/>
                  <a:t>không</a:t>
                </a:r>
                <a:r>
                  <a:rPr lang="en-US" dirty="0"/>
                  <a:t> </a:t>
                </a:r>
                <a:r>
                  <a:rPr lang="en-US" dirty="0" err="1"/>
                  <a:t>đúng</a:t>
                </a:r>
                <a:r>
                  <a:rPr lang="en-US" dirty="0"/>
                  <a:t> </a:t>
                </a:r>
                <a:r>
                  <a:rPr lang="en-US" dirty="0" err="1"/>
                  <a:t>và</a:t>
                </a:r>
                <a:r>
                  <a:rPr lang="en-US" dirty="0"/>
                  <a:t> do </a:t>
                </a:r>
                <a:r>
                  <a:rPr lang="en-US" dirty="0" err="1"/>
                  <a:t>đó</a:t>
                </a:r>
                <a:r>
                  <a:rPr lang="en-US" dirty="0"/>
                  <a:t>, </a:t>
                </a:r>
                <a14:m>
                  <m:oMath xmlns:m="http://schemas.openxmlformats.org/officeDocument/2006/math">
                    <m:sSub>
                      <m:sSubPr>
                        <m:ctrlPr>
                          <a:rPr lang="en-US" i="1"/>
                        </m:ctrlPr>
                      </m:sSubPr>
                      <m:e>
                        <m:r>
                          <a:rPr lang="en-US" i="1"/>
                          <m:t>𝑆𝐶</m:t>
                        </m:r>
                      </m:e>
                      <m:sub>
                        <m:r>
                          <a:rPr lang="en-US" i="1"/>
                          <m:t>𝑖</m:t>
                        </m:r>
                      </m:sub>
                    </m:sSub>
                  </m:oMath>
                </a14:m>
                <a:r>
                  <a:rPr lang="en-US" dirty="0"/>
                  <a:t> </a:t>
                </a:r>
                <a:r>
                  <a:rPr lang="en-US" dirty="0" err="1"/>
                  <a:t>chấm</a:t>
                </a:r>
                <a:r>
                  <a:rPr lang="en-US" dirty="0"/>
                  <a:t> </a:t>
                </a:r>
                <a:r>
                  <a:rPr lang="en-US" dirty="0" err="1"/>
                  <a:t>dứt</a:t>
                </a:r>
                <a:r>
                  <a:rPr lang="en-US" dirty="0"/>
                  <a:t> </a:t>
                </a:r>
                <a:r>
                  <a:rPr lang="en-US" dirty="0" err="1"/>
                  <a:t>giai</a:t>
                </a:r>
                <a:r>
                  <a:rPr lang="en-US" dirty="0"/>
                  <a:t> </a:t>
                </a:r>
                <a:r>
                  <a:rPr lang="en-US" dirty="0" err="1"/>
                  <a:t>đoạn</a:t>
                </a:r>
                <a:r>
                  <a:rPr lang="en-US" dirty="0"/>
                  <a:t> </a:t>
                </a:r>
                <a:r>
                  <a:rPr lang="en-US" dirty="0" err="1"/>
                  <a:t>thay</a:t>
                </a:r>
                <a:r>
                  <a:rPr lang="en-US" dirty="0"/>
                  <a:t> </a:t>
                </a:r>
                <a:r>
                  <a:rPr lang="en-US" dirty="0" err="1"/>
                  <a:t>đổi</a:t>
                </a:r>
                <a:r>
                  <a:rPr lang="en-US" dirty="0"/>
                  <a:t> </a:t>
                </a:r>
                <a:r>
                  <a:rPr lang="en-US" dirty="0" err="1"/>
                  <a:t>mật</a:t>
                </a:r>
                <a:r>
                  <a:rPr lang="en-US" dirty="0"/>
                  <a:t> </a:t>
                </a:r>
                <a:r>
                  <a:rPr lang="en-US" dirty="0" err="1"/>
                  <a:t>khẩu</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ngược</a:t>
                </a:r>
                <a:r>
                  <a:rPr lang="en-US" dirty="0"/>
                  <a:t> </a:t>
                </a:r>
                <a:r>
                  <a:rPr lang="en-US" dirty="0" err="1"/>
                  <a:t>lại</a:t>
                </a:r>
                <a:r>
                  <a:rPr lang="en-US" dirty="0"/>
                  <a:t>, </a:t>
                </a:r>
                <a14:m>
                  <m:oMath xmlns:m="http://schemas.openxmlformats.org/officeDocument/2006/math">
                    <m:sSub>
                      <m:sSubPr>
                        <m:ctrlPr>
                          <a:rPr lang="en-US" i="1"/>
                        </m:ctrlPr>
                      </m:sSubPr>
                      <m:e>
                        <m:r>
                          <a:rPr lang="en-US" i="1"/>
                          <m:t>𝑆𝐶</m:t>
                        </m:r>
                      </m:e>
                      <m:sub>
                        <m:r>
                          <a:rPr lang="en-US" i="1"/>
                          <m:t>𝑖</m:t>
                        </m:r>
                      </m:sub>
                    </m:sSub>
                  </m:oMath>
                </a14:m>
                <a:r>
                  <a:rPr lang="en-US" dirty="0"/>
                  <a:t> </a:t>
                </a:r>
                <a:r>
                  <a:rPr lang="en-US" dirty="0" err="1"/>
                  <a:t>yêu</a:t>
                </a:r>
                <a:r>
                  <a:rPr lang="en-US" dirty="0"/>
                  <a:t> </a:t>
                </a:r>
                <a:r>
                  <a:rPr lang="en-US" dirty="0" err="1"/>
                  <a:t>cầu</a:t>
                </a:r>
                <a:r>
                  <a:rPr lang="en-US" dirty="0"/>
                  <a:t> </a:t>
                </a:r>
                <a:r>
                  <a:rPr lang="en-US" dirty="0" err="1"/>
                  <a:t>mật</a:t>
                </a:r>
                <a:r>
                  <a:rPr lang="en-US" dirty="0"/>
                  <a:t> </a:t>
                </a:r>
                <a:r>
                  <a:rPr lang="en-US" dirty="0" err="1"/>
                  <a:t>khẩu</a:t>
                </a:r>
                <a:r>
                  <a:rPr lang="en-US" dirty="0"/>
                  <a:t> </a:t>
                </a:r>
                <a:r>
                  <a:rPr lang="en-US" dirty="0" err="1"/>
                  <a:t>mới</a:t>
                </a:r>
                <a:r>
                  <a:rPr lang="en-US" dirty="0"/>
                  <a:t> </a:t>
                </a:r>
                <a:r>
                  <a:rPr lang="en-US" dirty="0" err="1"/>
                  <a:t>của</a:t>
                </a:r>
                <a:r>
                  <a:rPr lang="en-US" dirty="0"/>
                  <a:t> </a:t>
                </a:r>
                <a14:m>
                  <m:oMath xmlns:m="http://schemas.openxmlformats.org/officeDocument/2006/math">
                    <m:sSub>
                      <m:sSubPr>
                        <m:ctrlPr>
                          <a:rPr lang="en-US" i="1"/>
                        </m:ctrlPr>
                      </m:sSubPr>
                      <m:e>
                        <m:r>
                          <a:rPr lang="en-US" i="1"/>
                          <m:t>𝑈</m:t>
                        </m:r>
                      </m:e>
                      <m:sub>
                        <m:r>
                          <a:rPr lang="en-US" i="1"/>
                          <m:t>𝑖</m:t>
                        </m:r>
                      </m:sub>
                    </m:sSub>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B3AC61D5-0439-E74D-BC2D-A6815F1A28B9}"/>
                  </a:ext>
                </a:extLst>
              </p:cNvPr>
              <p:cNvSpPr>
                <a:spLocks noGrp="1" noRot="1" noChangeAspect="1" noMove="1" noResize="1" noEditPoints="1" noAdjustHandles="1" noChangeArrowheads="1" noChangeShapeType="1" noTextEdit="1"/>
              </p:cNvSpPr>
              <p:nvPr>
                <p:ph idx="1"/>
              </p:nvPr>
            </p:nvSpPr>
            <p:spPr>
              <a:blipFill>
                <a:blip r:embed="rId2"/>
                <a:stretch>
                  <a:fillRect l="-772" t="-840"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395C16-A4E2-2045-8C18-290C902CBADC}"/>
              </a:ext>
            </a:extLst>
          </p:cNvPr>
          <p:cNvSpPr>
            <a:spLocks noGrp="1"/>
          </p:cNvSpPr>
          <p:nvPr>
            <p:ph type="sldNum" sz="quarter" idx="12"/>
          </p:nvPr>
        </p:nvSpPr>
        <p:spPr/>
        <p:txBody>
          <a:bodyPr/>
          <a:lstStyle/>
          <a:p>
            <a:fld id="{20B7F220-0825-4B9B-9156-FF79F33775FE}" type="slidenum">
              <a:rPr lang="vi-VN" smtClean="0"/>
              <a:t>50</a:t>
            </a:fld>
            <a:endParaRPr lang="vi-VN"/>
          </a:p>
        </p:txBody>
      </p:sp>
    </p:spTree>
    <p:extLst>
      <p:ext uri="{BB962C8B-B14F-4D97-AF65-F5344CB8AC3E}">
        <p14:creationId xmlns:p14="http://schemas.microsoft.com/office/powerpoint/2010/main" val="1936058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FE58-1F96-004A-8498-5D7E0098D507}"/>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ĐỀ</a:t>
            </a:r>
            <a:r>
              <a:rPr lang="en-US" dirty="0"/>
              <a:t> </a:t>
            </a:r>
            <a:r>
              <a:rPr lang="en-US" dirty="0" err="1"/>
              <a:t>XUẤT</a:t>
            </a:r>
            <a:r>
              <a:rPr lang="en-US" dirty="0"/>
              <a:t> – </a:t>
            </a:r>
            <a:r>
              <a:rPr lang="en-US" dirty="0" err="1"/>
              <a:t>THAY</a:t>
            </a:r>
            <a:r>
              <a:rPr lang="en-US" dirty="0"/>
              <a:t> </a:t>
            </a:r>
            <a:r>
              <a:rPr lang="en-US" dirty="0" err="1"/>
              <a:t>ĐỔI</a:t>
            </a:r>
            <a:r>
              <a:rPr lang="en-US" dirty="0"/>
              <a:t> </a:t>
            </a:r>
            <a:r>
              <a:rPr lang="en-US" dirty="0" err="1"/>
              <a:t>MẬT</a:t>
            </a:r>
            <a:r>
              <a:rPr lang="en-US" dirty="0"/>
              <a:t> </a:t>
            </a:r>
            <a:r>
              <a:rPr lang="en-US" dirty="0" err="1"/>
              <a:t>KHẨU</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D8F9F4-E79A-F648-B60F-84E0592CD740}"/>
                  </a:ext>
                </a:extLst>
              </p:cNvPr>
              <p:cNvSpPr>
                <a:spLocks noGrp="1"/>
              </p:cNvSpPr>
              <p:nvPr>
                <p:ph idx="1"/>
              </p:nvPr>
            </p:nvSpPr>
            <p:spPr/>
            <p:txBody>
              <a:bodyPr/>
              <a:lstStyle/>
              <a:p>
                <a:pPr lvl="1"/>
                <a:r>
                  <a:rPr lang="en-US" dirty="0"/>
                  <a:t>Sử </a:t>
                </a:r>
                <a:r>
                  <a:rPr lang="en-US" dirty="0" err="1"/>
                  <a:t>dụng</a:t>
                </a:r>
                <a:r>
                  <a:rPr lang="en-US" dirty="0"/>
                  <a:t> </a:t>
                </a:r>
                <a:r>
                  <a:rPr lang="en-US" dirty="0" err="1"/>
                  <a:t>mật</a:t>
                </a:r>
                <a:r>
                  <a:rPr lang="en-US" dirty="0"/>
                  <a:t> </a:t>
                </a:r>
                <a:r>
                  <a:rPr lang="en-US" dirty="0" err="1"/>
                  <a:t>khẩu</a:t>
                </a:r>
                <a:r>
                  <a:rPr lang="en-US" dirty="0"/>
                  <a:t> </a:t>
                </a:r>
                <a:r>
                  <a:rPr lang="en-US" dirty="0" err="1"/>
                  <a:t>mới</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𝑃𝑊</m:t>
                        </m:r>
                      </m:e>
                      <m:sub>
                        <m:r>
                          <a:rPr lang="en-US" i="1">
                            <a:latin typeface="Cambria Math" panose="02040503050406030204" pitchFamily="18" charset="0"/>
                          </a:rPr>
                          <m:t>𝑖</m:t>
                        </m:r>
                      </m:sub>
                      <m:sup>
                        <m:r>
                          <a:rPr lang="en-US" i="1">
                            <a:latin typeface="Cambria Math" panose="02040503050406030204" pitchFamily="18" charset="0"/>
                          </a:rPr>
                          <m:t>𝑛𝑒𝑤</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𝑆𝐶</m:t>
                        </m:r>
                      </m:e>
                      <m:sub>
                        <m:r>
                          <a:rPr lang="en-US" i="1">
                            <a:latin typeface="Cambria Math" panose="02040503050406030204" pitchFamily="18" charset="0"/>
                          </a:rPr>
                          <m:t>𝑖</m:t>
                        </m:r>
                      </m:sub>
                    </m:sSub>
                  </m:oMath>
                </a14:m>
                <a:r>
                  <a:rPr lang="en-US" dirty="0"/>
                  <a:t> </a:t>
                </a:r>
                <a:r>
                  <a:rPr lang="en-US" dirty="0" err="1"/>
                  <a:t>tính</a:t>
                </a:r>
                <a:r>
                  <a:rPr lang="en-US" dirty="0"/>
                  <a:t> </a:t>
                </a:r>
                <a:r>
                  <a:rPr lang="en-US" dirty="0" err="1"/>
                  <a:t>toán</a:t>
                </a:r>
                <a:r>
                  <a:rPr lang="en-US" dirty="0"/>
                  <a:t> </a:t>
                </a:r>
                <a:r>
                  <a:rPr lang="en-US" dirty="0" err="1"/>
                  <a:t>mặt</a:t>
                </a:r>
                <a:r>
                  <a:rPr lang="en-US" dirty="0"/>
                  <a:t> </a:t>
                </a:r>
                <a:r>
                  <a:rPr lang="en-US" dirty="0" err="1"/>
                  <a:t>nạ</a:t>
                </a:r>
                <a:r>
                  <a:rPr lang="en-US" dirty="0"/>
                  <a:t> </a:t>
                </a:r>
                <a:r>
                  <a:rPr lang="en-US" dirty="0" err="1"/>
                  <a:t>mật</a:t>
                </a:r>
                <a:r>
                  <a:rPr lang="en-US" dirty="0"/>
                  <a:t> </a:t>
                </a:r>
                <a:r>
                  <a:rPr lang="en-US" dirty="0" err="1"/>
                  <a:t>khẩu</a:t>
                </a:r>
                <a:r>
                  <a:rPr lang="en-US" dirty="0"/>
                  <a:t> </a:t>
                </a:r>
                <a:r>
                  <a:rPr lang="en-US" dirty="0" err="1"/>
                  <a:t>mới</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𝑃𝑊</m:t>
                        </m:r>
                      </m:e>
                      <m:sub>
                        <m:r>
                          <a:rPr lang="en-US" i="1">
                            <a:latin typeface="Cambria Math" panose="02040503050406030204" pitchFamily="18" charset="0"/>
                          </a:rPr>
                          <m:t>𝑖</m:t>
                        </m:r>
                      </m:sub>
                      <m:sup>
                        <m:r>
                          <a:rPr lang="en-US" i="1">
                            <a:latin typeface="Cambria Math" panose="02040503050406030204" pitchFamily="18" charset="0"/>
                          </a:rPr>
                          <m:t>𝑛𝑒𝑤</m:t>
                        </m:r>
                      </m:sup>
                    </m:sSubSup>
                    <m:r>
                      <a:rPr lang="en-US" i="1">
                        <a:latin typeface="Cambria Math" panose="02040503050406030204" pitchFamily="18" charset="0"/>
                      </a:rPr>
                      <m:t>)</m:t>
                    </m:r>
                  </m:oMath>
                </a14:m>
                <a:r>
                  <a:rPr lang="en-US" dirty="0"/>
                  <a:t>. Sau </a:t>
                </a:r>
                <a:r>
                  <a:rPr lang="en-US" dirty="0" err="1"/>
                  <a:t>đó</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𝑆𝐶</m:t>
                        </m:r>
                      </m:e>
                      <m:sub>
                        <m:r>
                          <a:rPr lang="en-US" i="1">
                            <a:latin typeface="Cambria Math" panose="02040503050406030204" pitchFamily="18" charset="0"/>
                          </a:rPr>
                          <m:t>𝑖</m:t>
                        </m:r>
                      </m:sub>
                    </m:sSub>
                  </m:oMath>
                </a14:m>
                <a:r>
                  <a:rPr lang="en-US" dirty="0"/>
                  <a:t> </a:t>
                </a:r>
                <a:r>
                  <a:rPr lang="en-US" dirty="0" err="1"/>
                  <a:t>tính</a:t>
                </a:r>
                <a:r>
                  <a:rPr lang="en-US" dirty="0"/>
                  <a:t> </a:t>
                </a:r>
                <a:r>
                  <a:rPr lang="en-US" dirty="0" err="1"/>
                  <a:t>toán</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𝑃𝑈</m:t>
                        </m:r>
                      </m:e>
                      <m:sub>
                        <m:r>
                          <a:rPr lang="en-US" i="1">
                            <a:latin typeface="Cambria Math" panose="02040503050406030204" pitchFamily="18" charset="0"/>
                          </a:rPr>
                          <m:t>𝑖</m:t>
                        </m:r>
                      </m:sub>
                      <m:sup>
                        <m:r>
                          <a:rPr lang="en-US" i="1">
                            <a:latin typeface="Cambria Math" panose="02040503050406030204" pitchFamily="18" charset="0"/>
                          </a:rPr>
                          <m:t>𝑘</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r>
                  <a:rPr lang="en-US" dirty="0" err="1"/>
                  <a:t>và</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𝑖</m:t>
                        </m:r>
                      </m:sub>
                      <m:sup>
                        <m:r>
                          <a:rPr lang="en-US" i="1">
                            <a:latin typeface="Cambria Math" panose="02040503050406030204" pitchFamily="18" charset="0"/>
                          </a:rPr>
                          <m:t>𝑘</m:t>
                        </m:r>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r>
                  <a:rPr lang="en-US" dirty="0" err="1"/>
                  <a:t>Trong</a:t>
                </a:r>
                <a:r>
                  <a:rPr lang="en-US" dirty="0"/>
                  <a:t> </a:t>
                </a:r>
                <a:r>
                  <a:rPr lang="en-US" dirty="0" err="1"/>
                  <a:t>đó</a:t>
                </a:r>
                <a:r>
                  <a:rPr lang="en-US" dirty="0"/>
                  <a:t> k </a:t>
                </a:r>
                <a:r>
                  <a:rPr lang="en-US" dirty="0" err="1"/>
                  <a:t>là</a:t>
                </a:r>
                <a:r>
                  <a:rPr lang="en-US" dirty="0"/>
                  <a:t> </a:t>
                </a:r>
                <a:r>
                  <a:rPr lang="en-US" dirty="0" err="1"/>
                  <a:t>một</a:t>
                </a:r>
                <a:r>
                  <a:rPr lang="en-US" dirty="0"/>
                  <a:t> </a:t>
                </a:r>
                <a:r>
                  <a:rPr lang="en-US" dirty="0" err="1"/>
                  <a:t>chỉ</a:t>
                </a:r>
                <a:r>
                  <a:rPr lang="en-US" dirty="0"/>
                  <a:t> </a:t>
                </a:r>
                <a:r>
                  <a:rPr lang="en-US" dirty="0" err="1"/>
                  <a:t>số</a:t>
                </a:r>
                <a:r>
                  <a:rPr lang="en-US" dirty="0"/>
                  <a:t> </a:t>
                </a:r>
                <a:r>
                  <a:rPr lang="en-US" dirty="0" err="1"/>
                  <a:t>chỉ</a:t>
                </a:r>
                <a:r>
                  <a:rPr lang="en-US" dirty="0"/>
                  <a:t> </a:t>
                </a:r>
                <a:r>
                  <a:rPr lang="en-US" dirty="0" err="1"/>
                  <a:t>ra</a:t>
                </a:r>
                <a:r>
                  <a:rPr lang="en-US" dirty="0"/>
                  <a:t> </a:t>
                </a:r>
                <a:r>
                  <a:rPr lang="en-US" dirty="0" err="1"/>
                  <a:t>số</a:t>
                </a:r>
                <a:r>
                  <a:rPr lang="en-US" dirty="0"/>
                  <a:t> </a:t>
                </a:r>
                <a:r>
                  <a:rPr lang="en-US" dirty="0" err="1"/>
                  <a:t>xác</a:t>
                </a:r>
                <a:r>
                  <a:rPr lang="en-US" dirty="0"/>
                  <a:t> </a:t>
                </a:r>
                <a:r>
                  <a:rPr lang="en-US" dirty="0" err="1"/>
                  <a:t>thực</a:t>
                </a:r>
                <a:r>
                  <a:rPr lang="en-US" dirty="0"/>
                  <a:t> </a:t>
                </a:r>
                <a:r>
                  <a:rPr lang="en-US" dirty="0" err="1"/>
                  <a:t>tiếp</a:t>
                </a:r>
                <a:r>
                  <a:rPr lang="en-US" dirty="0"/>
                  <a:t> </a:t>
                </a:r>
                <a:r>
                  <a:rPr lang="en-US" dirty="0" err="1"/>
                  <a:t>theo.</a:t>
                </a:r>
                <a:endParaRPr lang="en-US" dirty="0"/>
              </a:p>
              <a:p>
                <a:pPr lvl="1"/>
                <a:endParaRPr lang="en-US" dirty="0"/>
              </a:p>
              <a:p>
                <a:pPr lvl="1"/>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𝑆𝐶</m:t>
                        </m:r>
                      </m:e>
                      <m:sub>
                        <m:r>
                          <a:rPr lang="en-US" i="1">
                            <a:latin typeface="Cambria Math" panose="02040503050406030204" pitchFamily="18" charset="0"/>
                          </a:rPr>
                          <m:t>𝑖</m:t>
                        </m:r>
                      </m:sub>
                    </m:sSub>
                  </m:oMath>
                </a14:m>
                <a:r>
                  <a:rPr lang="en-US" dirty="0"/>
                  <a:t> </a:t>
                </a:r>
                <a:r>
                  <a:rPr lang="en-US" dirty="0" err="1"/>
                  <a:t>thay</a:t>
                </a:r>
                <a:r>
                  <a:rPr lang="en-US" dirty="0"/>
                  <a:t> </a:t>
                </a:r>
                <a:r>
                  <a:rPr lang="en-US" dirty="0" err="1"/>
                  <a:t>thế</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oMath>
                </a14:m>
                <a:r>
                  <a:rPr lang="en-US" dirty="0"/>
                  <a:t>, </a:t>
                </a:r>
                <a:r>
                  <a:rPr lang="en-US" dirty="0" err="1"/>
                  <a:t>và</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oMath>
                </a14:m>
                <a:r>
                  <a:rPr lang="en-US" dirty="0"/>
                  <a:t> </a:t>
                </a:r>
                <a:r>
                  <a:rPr lang="en-US" dirty="0" err="1"/>
                  <a:t>với</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𝑀𝐼𝐷</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𝑑</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𝑖</m:t>
                        </m:r>
                      </m:sub>
                      <m:sup>
                        <m:r>
                          <a:rPr lang="en-US" i="1">
                            <a:latin typeface="Cambria Math" panose="02040503050406030204" pitchFamily="18" charset="0"/>
                          </a:rPr>
                          <m:t>𝑘</m:t>
                        </m:r>
                        <m:r>
                          <a:rPr lang="en-US" i="1">
                            <a:latin typeface="Cambria Math" panose="02040503050406030204" pitchFamily="18" charset="0"/>
                          </a:rPr>
                          <m:t>∗</m:t>
                        </m:r>
                      </m:sup>
                    </m:sSubSup>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𝑀𝑃𝑊</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r>
                  <a:rPr lang="en-US" dirty="0" err="1"/>
                  <a:t>và</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𝐼𝐷</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𝑃𝑊</m:t>
                        </m:r>
                      </m:e>
                      <m:sub>
                        <m:r>
                          <a:rPr lang="en-US" i="1">
                            <a:latin typeface="Cambria Math" panose="02040503050406030204" pitchFamily="18" charset="0"/>
                          </a:rPr>
                          <m:t>𝑖</m:t>
                        </m:r>
                      </m:sub>
                      <m:sup>
                        <m:r>
                          <a:rPr lang="en-US" i="1">
                            <a:latin typeface="Cambria Math" panose="02040503050406030204" pitchFamily="18" charset="0"/>
                          </a:rPr>
                          <m:t>𝑛𝑒𝑤</m:t>
                        </m:r>
                      </m:sup>
                    </m:sSubSup>
                    <m:r>
                      <a:rPr lang="en-US" i="1">
                        <a:latin typeface="Cambria Math" panose="02040503050406030204" pitchFamily="18" charset="0"/>
                      </a:rPr>
                      <m:t>)</m:t>
                    </m:r>
                  </m:oMath>
                </a14:m>
                <a:r>
                  <a:rPr lang="en-US" dirty="0"/>
                  <a:t> </a:t>
                </a:r>
                <a:r>
                  <a:rPr lang="en-US" dirty="0" err="1"/>
                  <a:t>tương</a:t>
                </a:r>
                <a:r>
                  <a:rPr lang="en-US" dirty="0"/>
                  <a:t> </a:t>
                </a:r>
                <a:r>
                  <a:rPr lang="en-US" dirty="0" err="1"/>
                  <a:t>ứng</a:t>
                </a:r>
                <a:r>
                  <a:rPr lang="en-US" dirty="0"/>
                  <a:t> </a:t>
                </a:r>
                <a:r>
                  <a:rPr lang="en-US" dirty="0" err="1"/>
                  <a:t>trong</a:t>
                </a:r>
                <a:r>
                  <a:rPr lang="en-US" dirty="0"/>
                  <a:t> </a:t>
                </a:r>
                <a:r>
                  <a:rPr lang="en-US" dirty="0" err="1"/>
                  <a:t>bộ</a:t>
                </a:r>
                <a:r>
                  <a:rPr lang="en-US" dirty="0"/>
                  <a:t> </a:t>
                </a:r>
                <a:r>
                  <a:rPr lang="en-US" dirty="0" err="1"/>
                  <a:t>nhớ</a:t>
                </a:r>
                <a:r>
                  <a:rPr lang="en-US" dirty="0"/>
                  <a:t> </a:t>
                </a:r>
                <a:r>
                  <a:rPr lang="en-US" dirty="0" err="1"/>
                  <a:t>của</a:t>
                </a:r>
                <a:r>
                  <a:rPr lang="en-US" dirty="0"/>
                  <a:t> </a:t>
                </a:r>
                <a:r>
                  <a:rPr lang="en-US" dirty="0" err="1"/>
                  <a:t>nó</a:t>
                </a:r>
                <a:r>
                  <a:rPr lang="en-US" dirty="0"/>
                  <a:t>.</a:t>
                </a:r>
              </a:p>
              <a:p>
                <a:endParaRPr lang="en-US" dirty="0"/>
              </a:p>
            </p:txBody>
          </p:sp>
        </mc:Choice>
        <mc:Fallback>
          <p:sp>
            <p:nvSpPr>
              <p:cNvPr id="3" name="Content Placeholder 2">
                <a:extLst>
                  <a:ext uri="{FF2B5EF4-FFF2-40B4-BE49-F238E27FC236}">
                    <a16:creationId xmlns:a16="http://schemas.microsoft.com/office/drawing/2014/main" id="{C1D8F9F4-E79A-F648-B60F-84E0592CD740}"/>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364898-4D73-AB4B-BC3D-8DB0804FA2C3}"/>
              </a:ext>
            </a:extLst>
          </p:cNvPr>
          <p:cNvSpPr>
            <a:spLocks noGrp="1"/>
          </p:cNvSpPr>
          <p:nvPr>
            <p:ph type="sldNum" sz="quarter" idx="12"/>
          </p:nvPr>
        </p:nvSpPr>
        <p:spPr/>
        <p:txBody>
          <a:bodyPr/>
          <a:lstStyle/>
          <a:p>
            <a:fld id="{20B7F220-0825-4B9B-9156-FF79F33775FE}" type="slidenum">
              <a:rPr lang="vi-VN" smtClean="0"/>
              <a:t>51</a:t>
            </a:fld>
            <a:endParaRPr lang="vi-VN"/>
          </a:p>
        </p:txBody>
      </p:sp>
    </p:spTree>
    <p:extLst>
      <p:ext uri="{BB962C8B-B14F-4D97-AF65-F5344CB8AC3E}">
        <p14:creationId xmlns:p14="http://schemas.microsoft.com/office/powerpoint/2010/main" val="3549503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normAutofit/>
              </a:bodyPr>
              <a:lstStyle/>
              <a:p>
                <a:pPr marL="0" indent="0">
                  <a:buNone/>
                </a:pPr>
                <a:r>
                  <a:rPr lang="vi-VN" b="1" dirty="0"/>
                  <a:t>Xác thực lẫn nhau</a:t>
                </a:r>
                <a:endParaRPr lang="en-US" dirty="0"/>
              </a:p>
              <a:p>
                <a:r>
                  <a:rPr lang="vi-VN" dirty="0"/>
                  <a:t>Khi nhận được tin nhắn bảo mật, bao gồm tin nhắn đăng nhập của người dùng từ </a:t>
                </a:r>
                <a14:m>
                  <m:oMath xmlns:m="http://schemas.openxmlformats.org/officeDocument/2006/math">
                    <m:sSub>
                      <m:sSubPr>
                        <m:ctrlPr>
                          <a:rPr lang="en-US" i="1"/>
                        </m:ctrlPr>
                      </m:sSubPr>
                      <m:e>
                        <m:r>
                          <a:rPr lang="vi-VN" i="1"/>
                          <m:t>𝐺𝑊</m:t>
                        </m:r>
                      </m:e>
                      <m:sub>
                        <m:r>
                          <a:rPr lang="vi-VN" i="1"/>
                          <m:t>𝑗</m:t>
                        </m:r>
                      </m:sub>
                    </m:sSub>
                  </m:oMath>
                </a14:m>
                <a:r>
                  <a:rPr lang="vi-VN" dirty="0"/>
                  <a:t>, IAS sử dụng ký danh </a:t>
                </a:r>
                <a14:m>
                  <m:oMath xmlns:m="http://schemas.openxmlformats.org/officeDocument/2006/math">
                    <m:sSubSup>
                      <m:sSubSupPr>
                        <m:ctrlPr>
                          <a:rPr lang="en-US" i="1"/>
                        </m:ctrlPr>
                      </m:sSubSupPr>
                      <m:e>
                        <m:r>
                          <a:rPr lang="vi-VN" i="1"/>
                          <m:t>𝑃𝑈</m:t>
                        </m:r>
                      </m:e>
                      <m:sub>
                        <m:r>
                          <a:rPr lang="vi-VN" i="1"/>
                          <m:t>𝑖</m:t>
                        </m:r>
                      </m:sub>
                      <m:sup>
                        <m:r>
                          <a:rPr lang="vi-VN" i="1"/>
                          <m:t>1</m:t>
                        </m:r>
                      </m:sup>
                    </m:sSubSup>
                  </m:oMath>
                </a14:m>
                <a:r>
                  <a:rPr lang="vi-VN" dirty="0"/>
                  <a:t> và </a:t>
                </a:r>
                <a14:m>
                  <m:oMath xmlns:m="http://schemas.openxmlformats.org/officeDocument/2006/math">
                    <m:sSubSup>
                      <m:sSubSupPr>
                        <m:ctrlPr>
                          <a:rPr lang="en-US" i="1"/>
                        </m:ctrlPr>
                      </m:sSubSupPr>
                      <m:e>
                        <m:r>
                          <a:rPr lang="vi-VN" i="1"/>
                          <m:t>𝑃𝐺𝑊</m:t>
                        </m:r>
                      </m:e>
                      <m:sub>
                        <m:r>
                          <a:rPr lang="vi-VN" i="1"/>
                          <m:t>𝑗</m:t>
                        </m:r>
                      </m:sub>
                      <m:sup>
                        <m:r>
                          <a:rPr lang="vi-VN" i="1"/>
                          <m:t>1</m:t>
                        </m:r>
                      </m:sup>
                    </m:sSubSup>
                  </m:oMath>
                </a14:m>
                <a:r>
                  <a:rPr lang="vi-VN" dirty="0"/>
                  <a:t>để tìm kiếm định danh </a:t>
                </a:r>
                <a14:m>
                  <m:oMath xmlns:m="http://schemas.openxmlformats.org/officeDocument/2006/math">
                    <m:sSub>
                      <m:sSubPr>
                        <m:ctrlPr>
                          <a:rPr lang="en-US" i="1"/>
                        </m:ctrlPr>
                      </m:sSubPr>
                      <m:e>
                        <m:r>
                          <a:rPr lang="vi-VN" i="1"/>
                          <m:t>𝑀𝐼𝐷</m:t>
                        </m:r>
                      </m:e>
                      <m:sub>
                        <m:r>
                          <a:rPr lang="vi-VN" i="1"/>
                          <m:t>𝑖</m:t>
                        </m:r>
                      </m:sub>
                    </m:sSub>
                  </m:oMath>
                </a14:m>
                <a:r>
                  <a:rPr lang="vi-VN" dirty="0"/>
                  <a:t> và </a:t>
                </a:r>
                <a14:m>
                  <m:oMath xmlns:m="http://schemas.openxmlformats.org/officeDocument/2006/math">
                    <m:sSub>
                      <m:sSubPr>
                        <m:ctrlPr>
                          <a:rPr lang="en-US" i="1"/>
                        </m:ctrlPr>
                      </m:sSubPr>
                      <m:e>
                        <m:r>
                          <a:rPr lang="vi-VN" i="1"/>
                          <m:t>𝐺𝑊𝐼𝐷</m:t>
                        </m:r>
                      </m:e>
                      <m:sub>
                        <m:r>
                          <a:rPr lang="vi-VN" i="1"/>
                          <m:t>𝑗</m:t>
                        </m:r>
                      </m:sub>
                    </m:sSub>
                  </m:oMath>
                </a14:m>
                <a:r>
                  <a:rPr lang="vi-VN" dirty="0"/>
                  <a:t> tương ứng trong cơ sở dữ liệu. </a:t>
                </a:r>
                <a:endParaRPr lang="en-US" dirty="0"/>
              </a:p>
              <a:p>
                <a:r>
                  <a:rPr lang="vi-VN" dirty="0"/>
                  <a:t>Bởi vì kẻ tấn công không thể đưa ra </a:t>
                </a:r>
                <a14:m>
                  <m:oMath xmlns:m="http://schemas.openxmlformats.org/officeDocument/2006/math">
                    <m:sSubSup>
                      <m:sSubSupPr>
                        <m:ctrlPr>
                          <a:rPr lang="en-US" i="1"/>
                        </m:ctrlPr>
                      </m:sSubSupPr>
                      <m:e>
                        <m:r>
                          <a:rPr lang="vi-VN" i="1"/>
                          <m:t>𝑧</m:t>
                        </m:r>
                      </m:e>
                      <m:sub>
                        <m:r>
                          <a:rPr lang="vi-VN" i="1"/>
                          <m:t>𝑖</m:t>
                        </m:r>
                      </m:sub>
                      <m:sup>
                        <m:r>
                          <a:rPr lang="vi-VN" i="1"/>
                          <m:t>1∗</m:t>
                        </m:r>
                      </m:sup>
                    </m:sSubSup>
                    <m:r>
                      <a:rPr lang="vi-VN" i="1"/>
                      <m:t>=</m:t>
                    </m:r>
                    <m:r>
                      <a:rPr lang="vi-VN" i="1"/>
                      <m:t>h</m:t>
                    </m:r>
                    <m:r>
                      <a:rPr lang="vi-VN" i="1"/>
                      <m:t>(</m:t>
                    </m:r>
                    <m:sSubSup>
                      <m:sSubSupPr>
                        <m:ctrlPr>
                          <a:rPr lang="en-US" i="1"/>
                        </m:ctrlPr>
                      </m:sSubSupPr>
                      <m:e>
                        <m:r>
                          <a:rPr lang="vi-VN" i="1"/>
                          <m:t>𝑃𝑈</m:t>
                        </m:r>
                      </m:e>
                      <m:sub>
                        <m:r>
                          <a:rPr lang="vi-VN" i="1"/>
                          <m:t>𝑖</m:t>
                        </m:r>
                      </m:sub>
                      <m:sup>
                        <m:r>
                          <a:rPr lang="vi-VN" i="1"/>
                          <m:t>1</m:t>
                        </m:r>
                      </m:sup>
                    </m:sSubSup>
                    <m:r>
                      <a:rPr lang="vi-VN" i="1"/>
                      <m:t> || </m:t>
                    </m:r>
                    <m:sSub>
                      <m:sSubPr>
                        <m:ctrlPr>
                          <a:rPr lang="en-US" i="1"/>
                        </m:ctrlPr>
                      </m:sSubPr>
                      <m:e>
                        <m:r>
                          <a:rPr lang="vi-VN" i="1"/>
                          <m:t>𝑋</m:t>
                        </m:r>
                      </m:e>
                      <m:sub>
                        <m:r>
                          <a:rPr lang="vi-VN" i="1"/>
                          <m:t>𝑈</m:t>
                        </m:r>
                      </m:sub>
                    </m:sSub>
                    <m:r>
                      <a:rPr lang="vi-VN" i="1"/>
                      <m:t>)</m:t>
                    </m:r>
                  </m:oMath>
                </a14:m>
                <a:r>
                  <a:rPr lang="vi-VN" dirty="0"/>
                  <a:t> và </a:t>
                </a:r>
                <a14:m>
                  <m:oMath xmlns:m="http://schemas.openxmlformats.org/officeDocument/2006/math">
                    <m:sSubSup>
                      <m:sSubSupPr>
                        <m:ctrlPr>
                          <a:rPr lang="en-US" i="1"/>
                        </m:ctrlPr>
                      </m:sSubSupPr>
                      <m:e>
                        <m:r>
                          <a:rPr lang="vi-VN" i="1"/>
                          <m:t>𝑤</m:t>
                        </m:r>
                      </m:e>
                      <m:sub>
                        <m:r>
                          <a:rPr lang="vi-VN" i="1"/>
                          <m:t>𝑗</m:t>
                        </m:r>
                      </m:sub>
                      <m:sup>
                        <m:r>
                          <a:rPr lang="vi-VN" i="1"/>
                          <m:t>1∗</m:t>
                        </m:r>
                      </m:sup>
                    </m:sSubSup>
                    <m:r>
                      <a:rPr lang="vi-VN" i="1"/>
                      <m:t>=</m:t>
                    </m:r>
                    <m:r>
                      <a:rPr lang="vi-VN" i="1"/>
                      <m:t>h</m:t>
                    </m:r>
                    <m:r>
                      <a:rPr lang="vi-VN" i="1"/>
                      <m:t>(</m:t>
                    </m:r>
                    <m:sSubSup>
                      <m:sSubSupPr>
                        <m:ctrlPr>
                          <a:rPr lang="en-US" i="1"/>
                        </m:ctrlPr>
                      </m:sSubSupPr>
                      <m:e>
                        <m:r>
                          <a:rPr lang="vi-VN" i="1"/>
                          <m:t>𝑃𝐺𝑊</m:t>
                        </m:r>
                      </m:e>
                      <m:sub>
                        <m:r>
                          <a:rPr lang="vi-VN" i="1"/>
                          <m:t>𝑗</m:t>
                        </m:r>
                      </m:sub>
                      <m:sup>
                        <m:r>
                          <a:rPr lang="vi-VN" i="1"/>
                          <m:t>1</m:t>
                        </m:r>
                      </m:sup>
                    </m:sSubSup>
                    <m:r>
                      <a:rPr lang="vi-VN" i="1"/>
                      <m:t> || </m:t>
                    </m:r>
                    <m:sSub>
                      <m:sSubPr>
                        <m:ctrlPr>
                          <a:rPr lang="en-US" i="1"/>
                        </m:ctrlPr>
                      </m:sSubPr>
                      <m:e>
                        <m:r>
                          <a:rPr lang="vi-VN" i="1"/>
                          <m:t>𝑋</m:t>
                        </m:r>
                      </m:e>
                      <m:sub>
                        <m:r>
                          <a:rPr lang="vi-VN" i="1"/>
                          <m:t>𝐺𝑊</m:t>
                        </m:r>
                      </m:sub>
                    </m:sSub>
                    <m:r>
                      <a:rPr lang="vi-VN" i="1"/>
                      <m:t>)</m:t>
                    </m:r>
                  </m:oMath>
                </a14:m>
                <a:r>
                  <a:rPr lang="vi-VN" dirty="0"/>
                  <a:t> hợp lệ mà không biết khoá bí mật của IAS và </a:t>
                </a:r>
                <a14:m>
                  <m:oMath xmlns:m="http://schemas.openxmlformats.org/officeDocument/2006/math">
                    <m:sSub>
                      <m:sSubPr>
                        <m:ctrlPr>
                          <a:rPr lang="en-US" i="1"/>
                        </m:ctrlPr>
                      </m:sSubPr>
                      <m:e>
                        <m:r>
                          <a:rPr lang="vi-VN" i="1"/>
                          <m:t>𝑋</m:t>
                        </m:r>
                      </m:e>
                      <m:sub>
                        <m:r>
                          <a:rPr lang="vi-VN" i="1"/>
                          <m:t>𝐺𝑊</m:t>
                        </m:r>
                      </m:sub>
                    </m:sSub>
                  </m:oMath>
                </a14:m>
                <a:r>
                  <a:rPr lang="vi-VN" dirty="0"/>
                  <a:t>, kể cả khi hắn biết </a:t>
                </a:r>
                <a14:m>
                  <m:oMath xmlns:m="http://schemas.openxmlformats.org/officeDocument/2006/math">
                    <m:sSubSup>
                      <m:sSubSupPr>
                        <m:ctrlPr>
                          <a:rPr lang="en-US" i="1"/>
                        </m:ctrlPr>
                      </m:sSubSupPr>
                      <m:e>
                        <m:r>
                          <a:rPr lang="vi-VN" i="1"/>
                          <m:t>𝑃𝑈</m:t>
                        </m:r>
                      </m:e>
                      <m:sub>
                        <m:r>
                          <a:rPr lang="vi-VN" i="1"/>
                          <m:t>𝑖</m:t>
                        </m:r>
                      </m:sub>
                      <m:sup>
                        <m:r>
                          <a:rPr lang="vi-VN" i="1"/>
                          <m:t>1</m:t>
                        </m:r>
                      </m:sup>
                    </m:sSubSup>
                  </m:oMath>
                </a14:m>
                <a:r>
                  <a:rPr lang="vi-VN" dirty="0"/>
                  <a:t> và </a:t>
                </a:r>
                <a14:m>
                  <m:oMath xmlns:m="http://schemas.openxmlformats.org/officeDocument/2006/math">
                    <m:sSubSup>
                      <m:sSubSupPr>
                        <m:ctrlPr>
                          <a:rPr lang="en-US" i="1"/>
                        </m:ctrlPr>
                      </m:sSubSupPr>
                      <m:e>
                        <m:r>
                          <a:rPr lang="vi-VN" i="1"/>
                          <m:t>𝑃𝐺𝑊</m:t>
                        </m:r>
                      </m:e>
                      <m:sub>
                        <m:r>
                          <a:rPr lang="vi-VN" i="1"/>
                          <m:t>𝑗</m:t>
                        </m:r>
                      </m:sub>
                      <m:sup>
                        <m:r>
                          <a:rPr lang="vi-VN" i="1"/>
                          <m:t>1</m:t>
                        </m:r>
                      </m:sup>
                    </m:sSubSup>
                  </m:oMath>
                </a14:m>
                <a:r>
                  <a:rPr lang="vi-VN" dirty="0"/>
                  <a:t>. </a:t>
                </a:r>
                <a:endParaRPr lang="en-US" dirty="0"/>
              </a:p>
              <a:p>
                <a:r>
                  <a:rPr lang="vi-VN" dirty="0"/>
                  <a:t>IAS cũng trích </a:t>
                </a:r>
                <a14:m>
                  <m:oMath xmlns:m="http://schemas.openxmlformats.org/officeDocument/2006/math">
                    <m:sSubSup>
                      <m:sSubSupPr>
                        <m:ctrlPr>
                          <a:rPr lang="en-US" i="1"/>
                        </m:ctrlPr>
                      </m:sSubSupPr>
                      <m:e>
                        <m:r>
                          <a:rPr lang="vi-VN" i="1"/>
                          <m:t>𝑀𝐼𝐷</m:t>
                        </m:r>
                      </m:e>
                      <m:sub>
                        <m:r>
                          <a:rPr lang="vi-VN" i="1"/>
                          <m:t>𝑖</m:t>
                        </m:r>
                      </m:sub>
                      <m:sup>
                        <m:r>
                          <a:rPr lang="vi-VN" i="1"/>
                          <m:t>∗</m:t>
                        </m:r>
                      </m:sup>
                    </m:sSubSup>
                  </m:oMath>
                </a14:m>
                <a:r>
                  <a:rPr lang="vi-VN" dirty="0"/>
                  <a:t> và </a:t>
                </a:r>
                <a14:m>
                  <m:oMath xmlns:m="http://schemas.openxmlformats.org/officeDocument/2006/math">
                    <m:sSubSup>
                      <m:sSubSupPr>
                        <m:ctrlPr>
                          <a:rPr lang="en-US" i="1"/>
                        </m:ctrlPr>
                      </m:sSubSupPr>
                      <m:e>
                        <m:r>
                          <a:rPr lang="vi-VN" i="1"/>
                          <m:t>𝐺𝑊𝐼𝐷</m:t>
                        </m:r>
                      </m:e>
                      <m:sub>
                        <m:r>
                          <a:rPr lang="vi-VN" i="1"/>
                          <m:t>𝑗</m:t>
                        </m:r>
                      </m:sub>
                      <m:sup>
                        <m:r>
                          <a:rPr lang="vi-VN" i="1"/>
                          <m:t>∗</m:t>
                        </m:r>
                      </m:sup>
                    </m:sSubSup>
                  </m:oMath>
                </a14:m>
                <a:r>
                  <a:rPr lang="vi-VN" dirty="0"/>
                  <a:t> từ tin nhắn nhận được </a:t>
                </a:r>
                <a14:m>
                  <m:oMath xmlns:m="http://schemas.openxmlformats.org/officeDocument/2006/math">
                    <m:sSub>
                      <m:sSubPr>
                        <m:ctrlPr>
                          <a:rPr lang="en-US" i="1"/>
                        </m:ctrlPr>
                      </m:sSubPr>
                      <m:e>
                        <m:r>
                          <a:rPr lang="vi-VN" i="1"/>
                          <m:t>𝑀</m:t>
                        </m:r>
                      </m:e>
                      <m:sub>
                        <m:r>
                          <a:rPr lang="vi-VN" i="1"/>
                          <m:t>1</m:t>
                        </m:r>
                      </m:sub>
                    </m:sSub>
                  </m:oMath>
                </a14:m>
                <a:r>
                  <a:rPr lang="vi-VN" dirty="0"/>
                  <a:t> và </a:t>
                </a:r>
                <a14:m>
                  <m:oMath xmlns:m="http://schemas.openxmlformats.org/officeDocument/2006/math">
                    <m:sSub>
                      <m:sSubPr>
                        <m:ctrlPr>
                          <a:rPr lang="en-US" i="1"/>
                        </m:ctrlPr>
                      </m:sSubPr>
                      <m:e>
                        <m:r>
                          <a:rPr lang="vi-VN" i="1"/>
                          <m:t>𝑀</m:t>
                        </m:r>
                      </m:e>
                      <m:sub>
                        <m:r>
                          <a:rPr lang="vi-VN" i="1"/>
                          <m:t>5</m:t>
                        </m:r>
                      </m:sub>
                    </m:sSub>
                  </m:oMath>
                </a14:m>
                <a:r>
                  <a:rPr lang="vi-VN" dirty="0"/>
                  <a:t> bằng cách tính </a:t>
                </a:r>
                <a14:m>
                  <m:oMath xmlns:m="http://schemas.openxmlformats.org/officeDocument/2006/math">
                    <m:sSubSup>
                      <m:sSubSupPr>
                        <m:ctrlPr>
                          <a:rPr lang="en-US" i="1"/>
                        </m:ctrlPr>
                      </m:sSubSupPr>
                      <m:e>
                        <m:r>
                          <a:rPr lang="vi-VN" i="1"/>
                          <m:t>𝑧</m:t>
                        </m:r>
                      </m:e>
                      <m:sub>
                        <m:r>
                          <a:rPr lang="vi-VN" i="1"/>
                          <m:t>𝑖</m:t>
                        </m:r>
                      </m:sub>
                      <m:sup>
                        <m:r>
                          <a:rPr lang="vi-VN" i="1"/>
                          <m:t>1∗</m:t>
                        </m:r>
                      </m:sup>
                    </m:sSubSup>
                  </m:oMath>
                </a14:m>
                <a:r>
                  <a:rPr lang="vi-VN" dirty="0"/>
                  <a:t>và </a:t>
                </a:r>
                <a14:m>
                  <m:oMath xmlns:m="http://schemas.openxmlformats.org/officeDocument/2006/math">
                    <m:sSubSup>
                      <m:sSubSupPr>
                        <m:ctrlPr>
                          <a:rPr lang="en-US" i="1"/>
                        </m:ctrlPr>
                      </m:sSubSupPr>
                      <m:e>
                        <m:r>
                          <a:rPr lang="vi-VN" i="1"/>
                          <m:t>𝑤</m:t>
                        </m:r>
                      </m:e>
                      <m:sub>
                        <m:r>
                          <a:rPr lang="vi-VN" i="1"/>
                          <m:t>𝑗</m:t>
                        </m:r>
                      </m:sub>
                      <m:sup>
                        <m:r>
                          <a:rPr lang="vi-VN" i="1"/>
                          <m:t>1∗</m:t>
                        </m:r>
                      </m:sup>
                    </m:sSubSup>
                  </m:oMath>
                </a14:m>
                <a:r>
                  <a:rPr lang="vi-VN" dirty="0"/>
                  <a:t>, và xác minh người dùng hợp lệ và </a:t>
                </a:r>
                <a14:m>
                  <m:oMath xmlns:m="http://schemas.openxmlformats.org/officeDocument/2006/math">
                    <m:sSub>
                      <m:sSubPr>
                        <m:ctrlPr>
                          <a:rPr lang="en-US" i="1"/>
                        </m:ctrlPr>
                      </m:sSubPr>
                      <m:e>
                        <m:r>
                          <a:rPr lang="vi-VN" i="1"/>
                          <m:t>𝐺𝑊</m:t>
                        </m:r>
                      </m:e>
                      <m:sub>
                        <m:r>
                          <a:rPr lang="vi-VN" i="1"/>
                          <m:t>𝑗</m:t>
                        </m:r>
                      </m:sub>
                    </m:sSub>
                  </m:oMath>
                </a14:m>
                <a:r>
                  <a:rPr lang="vi-VN" dirty="0"/>
                  <a:t> sử dụng </a:t>
                </a:r>
                <a14:m>
                  <m:oMath xmlns:m="http://schemas.openxmlformats.org/officeDocument/2006/math">
                    <m:sSubSup>
                      <m:sSubSupPr>
                        <m:ctrlPr>
                          <a:rPr lang="en-US" i="1"/>
                        </m:ctrlPr>
                      </m:sSubSupPr>
                      <m:e>
                        <m:r>
                          <a:rPr lang="vi-VN" i="1"/>
                          <m:t>𝑀𝐼𝐷</m:t>
                        </m:r>
                      </m:e>
                      <m:sub>
                        <m:r>
                          <a:rPr lang="vi-VN" i="1"/>
                          <m:t>𝑖</m:t>
                        </m:r>
                      </m:sub>
                      <m:sup>
                        <m:r>
                          <a:rPr lang="vi-VN" i="1"/>
                          <m:t>∗</m:t>
                        </m:r>
                      </m:sup>
                    </m:sSubSup>
                    <m:r>
                      <a:rPr lang="vi-VN" i="1"/>
                      <m:t>= </m:t>
                    </m:r>
                    <m:sSub>
                      <m:sSubPr>
                        <m:ctrlPr>
                          <a:rPr lang="en-US" i="1"/>
                        </m:ctrlPr>
                      </m:sSubPr>
                      <m:e>
                        <m:r>
                          <a:rPr lang="vi-VN" i="1"/>
                          <m:t>𝑀𝐼𝐷</m:t>
                        </m:r>
                      </m:e>
                      <m:sub>
                        <m:r>
                          <a:rPr lang="vi-VN" i="1"/>
                          <m:t>𝑖</m:t>
                        </m:r>
                      </m:sub>
                    </m:sSub>
                  </m:oMath>
                </a14:m>
                <a:r>
                  <a:rPr lang="vi-VN" dirty="0"/>
                  <a:t> và </a:t>
                </a:r>
                <a14:m>
                  <m:oMath xmlns:m="http://schemas.openxmlformats.org/officeDocument/2006/math">
                    <m:sSubSup>
                      <m:sSubSupPr>
                        <m:ctrlPr>
                          <a:rPr lang="en-US" i="1"/>
                        </m:ctrlPr>
                      </m:sSubSupPr>
                      <m:e>
                        <m:r>
                          <a:rPr lang="vi-VN" i="1"/>
                          <m:t>𝐺𝑊𝐼𝐷</m:t>
                        </m:r>
                      </m:e>
                      <m:sub>
                        <m:r>
                          <a:rPr lang="vi-VN" i="1"/>
                          <m:t>𝑗</m:t>
                        </m:r>
                      </m:sub>
                      <m:sup>
                        <m:r>
                          <a:rPr lang="vi-VN" i="1"/>
                          <m:t>∗</m:t>
                        </m:r>
                      </m:sup>
                    </m:sSubSup>
                    <m:r>
                      <a:rPr lang="vi-VN" i="1"/>
                      <m:t>= </m:t>
                    </m:r>
                    <m:sSub>
                      <m:sSubPr>
                        <m:ctrlPr>
                          <a:rPr lang="en-US" i="1"/>
                        </m:ctrlPr>
                      </m:sSubPr>
                      <m:e>
                        <m:r>
                          <a:rPr lang="vi-VN" i="1"/>
                          <m:t>𝐺𝑊𝐼𝐷</m:t>
                        </m:r>
                      </m:e>
                      <m:sub>
                        <m:r>
                          <a:rPr lang="vi-VN" i="1"/>
                          <m:t>𝑗</m:t>
                        </m:r>
                      </m:sub>
                    </m:sSub>
                  </m:oMath>
                </a14:m>
                <a:r>
                  <a:rPr lang="vi-VN" dirty="0"/>
                  <a:t> tương ứng.</a:t>
                </a:r>
                <a:endParaRPr lang="en-US" dirty="0"/>
              </a:p>
              <a:p>
                <a:endParaRPr lang="en-US" dirty="0"/>
              </a:p>
            </p:txBody>
          </p:sp>
        </mc:Choice>
        <mc:Fallback>
          <p:sp>
            <p:nvSpPr>
              <p:cNvPr id="3" name="Content Placeholder 2">
                <a:extLst>
                  <a:ext uri="{FF2B5EF4-FFF2-40B4-BE49-F238E27FC236}">
                    <a16:creationId xmlns:a16="http://schemas.microsoft.com/office/drawing/2014/main" id="{CE16122D-6AC5-E545-BA13-0F6679208E87}"/>
                  </a:ext>
                </a:extLst>
              </p:cNvPr>
              <p:cNvSpPr>
                <a:spLocks noGrp="1" noRot="1" noChangeAspect="1" noMove="1" noResize="1" noEditPoints="1" noAdjustHandles="1" noChangeArrowheads="1" noChangeShapeType="1" noTextEdit="1"/>
              </p:cNvSpPr>
              <p:nvPr>
                <p:ph idx="1"/>
              </p:nvPr>
            </p:nvSpPr>
            <p:spPr>
              <a:blipFill>
                <a:blip r:embed="rId2"/>
                <a:stretch>
                  <a:fillRect l="-926" t="-840" r="-10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52</a:t>
            </a:fld>
            <a:endParaRPr lang="vi-VN"/>
          </a:p>
        </p:txBody>
      </p:sp>
    </p:spTree>
    <p:extLst>
      <p:ext uri="{BB962C8B-B14F-4D97-AF65-F5344CB8AC3E}">
        <p14:creationId xmlns:p14="http://schemas.microsoft.com/office/powerpoint/2010/main" val="3249682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9ADD-F3FB-D247-80A8-E9850F2C8D51}"/>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F1783C-499A-B541-8272-46901296D072}"/>
                  </a:ext>
                </a:extLst>
              </p:cNvPr>
              <p:cNvSpPr>
                <a:spLocks noGrp="1"/>
              </p:cNvSpPr>
              <p:nvPr>
                <p:ph idx="1"/>
              </p:nvPr>
            </p:nvSpPr>
            <p:spPr/>
            <p:txBody>
              <a:bodyPr>
                <a:normAutofit/>
              </a:bodyPr>
              <a:lstStyle/>
              <a:p>
                <a:pPr algn="just"/>
                <a:r>
                  <a:rPr lang="vi-VN" dirty="0"/>
                  <a:t>Mặt khác, khi nhận phản hồi xác thực từ IAS, sử dụng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𝑃𝑈</m:t>
                        </m:r>
                      </m:e>
                      <m:sub>
                        <m:r>
                          <a:rPr lang="vi-VN" i="1">
                            <a:latin typeface="Cambria Math" panose="02040503050406030204" pitchFamily="18" charset="0"/>
                          </a:rPr>
                          <m:t>𝑖</m:t>
                        </m:r>
                      </m:sub>
                      <m:sup>
                        <m:r>
                          <a:rPr lang="vi-VN" i="1">
                            <a:latin typeface="Cambria Math" panose="02040503050406030204" pitchFamily="18" charset="0"/>
                          </a:rPr>
                          <m:t>1</m:t>
                        </m:r>
                      </m:sup>
                    </m:sSubSup>
                  </m:oMath>
                </a14:m>
                <a:r>
                  <a:rPr lang="vi-VN" dirty="0"/>
                  <a:t> trong tin nhắn đăng nhập của người dùng,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rút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𝑁𝐾</m:t>
                        </m:r>
                      </m:e>
                      <m:sub>
                        <m:r>
                          <a:rPr lang="vi-VN" i="1">
                            <a:latin typeface="Cambria Math" panose="02040503050406030204" pitchFamily="18" charset="0"/>
                          </a:rPr>
                          <m:t>𝑖</m:t>
                        </m:r>
                      </m:sub>
                      <m:sup>
                        <m:r>
                          <a:rPr lang="vi-VN" i="1">
                            <a:latin typeface="Cambria Math" panose="02040503050406030204" pitchFamily="18" charset="0"/>
                          </a:rPr>
                          <m:t>∗</m:t>
                        </m:r>
                      </m:sup>
                    </m:sSubSup>
                  </m:oMath>
                </a14:m>
                <a:r>
                  <a:rPr lang="vi-VN" dirty="0"/>
                  <a:t> từ tin nhắn và tự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𝑁𝐾</m:t>
                        </m:r>
                      </m:e>
                      <m:sub>
                        <m:r>
                          <a:rPr lang="vi-VN" i="1">
                            <a:latin typeface="Cambria Math" panose="02040503050406030204" pitchFamily="18" charset="0"/>
                          </a:rPr>
                          <m:t>𝑗</m:t>
                        </m:r>
                      </m:sub>
                    </m:sSub>
                  </m:oMath>
                </a14:m>
                <a:r>
                  <a:rPr lang="vi-VN" dirty="0"/>
                  <a:t> và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𝑃𝐺𝑊</m:t>
                        </m:r>
                      </m:e>
                      <m:sub>
                        <m:r>
                          <a:rPr lang="vi-VN" i="1">
                            <a:latin typeface="Cambria Math" panose="02040503050406030204" pitchFamily="18" charset="0"/>
                          </a:rPr>
                          <m:t>𝑗</m:t>
                        </m:r>
                      </m:sub>
                      <m:sup>
                        <m:r>
                          <a:rPr lang="vi-VN" i="1">
                            <a:latin typeface="Cambria Math" panose="02040503050406030204" pitchFamily="18" charset="0"/>
                          </a:rPr>
                          <m:t>2</m:t>
                        </m:r>
                      </m:sup>
                    </m:sSubSup>
                  </m:oMath>
                </a14:m>
                <a:r>
                  <a:rPr lang="vi-VN" dirty="0"/>
                  <a:t>. Sau đó,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tính toán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m:t>
                        </m:r>
                      </m:e>
                      <m:sub>
                        <m:r>
                          <a:rPr lang="vi-VN" i="1">
                            <a:latin typeface="Cambria Math" panose="02040503050406030204" pitchFamily="18" charset="0"/>
                          </a:rPr>
                          <m:t>14</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12</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𝑁𝐾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a:latin typeface="Cambria Math" panose="02040503050406030204" pitchFamily="18" charset="0"/>
                      </a:rPr>
                      <m:t> </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𝑁𝐾</m:t>
                        </m:r>
                      </m:e>
                      <m:sub>
                        <m:r>
                          <a:rPr lang="vi-VN" i="1">
                            <a:latin typeface="Cambria Math" panose="02040503050406030204" pitchFamily="18" charset="0"/>
                          </a:rPr>
                          <m:t>𝑖</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𝑃𝐺𝑊</m:t>
                        </m:r>
                      </m:e>
                      <m:sub>
                        <m:r>
                          <a:rPr lang="vi-VN" i="1">
                            <a:latin typeface="Cambria Math" panose="02040503050406030204" pitchFamily="18" charset="0"/>
                          </a:rPr>
                          <m:t>𝑗</m:t>
                        </m:r>
                      </m:sub>
                      <m:sup>
                        <m:r>
                          <a:rPr lang="vi-VN" i="1">
                            <a:latin typeface="Cambria Math" panose="02040503050406030204" pitchFamily="18" charset="0"/>
                          </a:rPr>
                          <m:t>2</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𝑣</m:t>
                        </m:r>
                      </m:e>
                      <m:sub>
                        <m:r>
                          <a:rPr lang="vi-VN" i="1">
                            <a:latin typeface="Cambria Math" panose="02040503050406030204" pitchFamily="18" charset="0"/>
                          </a:rPr>
                          <m:t>𝑗</m:t>
                        </m:r>
                      </m:sub>
                    </m:sSub>
                    <m:r>
                      <a:rPr lang="vi-VN" i="1">
                        <a:latin typeface="Cambria Math" panose="02040503050406030204" pitchFamily="18" charset="0"/>
                      </a:rPr>
                      <m:t>)</m:t>
                    </m:r>
                  </m:oMath>
                </a14:m>
                <a:r>
                  <a:rPr lang="vi-VN" dirty="0"/>
                  <a:t> để xác minh tính hợp lệ của IAS và người dùng sử dụng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m:t>
                        </m:r>
                      </m:e>
                      <m:sub>
                        <m:r>
                          <a:rPr lang="vi-VN" i="1">
                            <a:latin typeface="Cambria Math" panose="02040503050406030204" pitchFamily="18" charset="0"/>
                          </a:rPr>
                          <m:t>14</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14</m:t>
                        </m:r>
                      </m:sub>
                    </m:sSub>
                  </m:oMath>
                </a14:m>
                <a:r>
                  <a:rPr lang="vi-VN" dirty="0"/>
                  <a:t>.</a:t>
                </a:r>
              </a:p>
              <a:p>
                <a:pPr algn="just"/>
                <a:endParaRPr lang="vi-VN" dirty="0"/>
              </a:p>
              <a:p>
                <a:pPr algn="just"/>
                <a:endParaRPr lang="en-US" dirty="0"/>
              </a:p>
              <a:p>
                <a:pPr algn="just"/>
                <a:r>
                  <a:rPr lang="vi-VN" dirty="0"/>
                  <a:t>Bởi vì chỉ có IAS hợp lệ có thể lấy chính xác giá trị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𝑣</m:t>
                        </m:r>
                      </m:e>
                      <m:sub>
                        <m:r>
                          <a:rPr lang="vi-VN" i="1">
                            <a:latin typeface="Cambria Math" panose="02040503050406030204" pitchFamily="18" charset="0"/>
                          </a:rPr>
                          <m:t>𝑗</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𝐺𝑊𝐼𝐷</m:t>
                        </m:r>
                      </m:e>
                      <m:sub>
                        <m:r>
                          <a:rPr lang="vi-VN" i="1">
                            <a:latin typeface="Cambria Math" panose="02040503050406030204" pitchFamily="18" charset="0"/>
                          </a:rPr>
                          <m:t>𝑗</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𝐺𝑊</m:t>
                        </m:r>
                      </m:sub>
                    </m:sSub>
                    <m:r>
                      <a:rPr lang="vi-VN" i="1">
                        <a:latin typeface="Cambria Math" panose="02040503050406030204" pitchFamily="18" charset="0"/>
                      </a:rPr>
                      <m:t>)</m:t>
                    </m:r>
                  </m:oMath>
                </a14:m>
                <a:r>
                  <a:rPr lang="vi-VN" dirty="0"/>
                  <a:t>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và có thể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12</m:t>
                        </m:r>
                      </m:sub>
                    </m:sSub>
                  </m:oMath>
                </a14:m>
                <a:r>
                  <a:rPr lang="vi-VN" dirty="0"/>
                  <a:t> sử dụng cả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𝑣</m:t>
                        </m:r>
                      </m:e>
                      <m:sub>
                        <m:r>
                          <a:rPr lang="vi-VN" i="1">
                            <a:latin typeface="Cambria Math" panose="02040503050406030204" pitchFamily="18" charset="0"/>
                          </a:rPr>
                          <m:t>𝑗</m:t>
                        </m:r>
                      </m:sub>
                    </m:sSub>
                  </m:oMath>
                </a14:m>
                <a:r>
                  <a:rPr lang="vi-VN" dirty="0"/>
                  <a:t> và ký danh tương tự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𝑃𝑈</m:t>
                        </m:r>
                      </m:e>
                      <m:sub>
                        <m:r>
                          <a:rPr lang="vi-VN" i="1">
                            <a:latin typeface="Cambria Math" panose="02040503050406030204" pitchFamily="18" charset="0"/>
                          </a:rPr>
                          <m:t>𝑖</m:t>
                        </m:r>
                      </m:sub>
                      <m:sup>
                        <m:r>
                          <a:rPr lang="vi-VN" i="1">
                            <a:latin typeface="Cambria Math" panose="02040503050406030204" pitchFamily="18" charset="0"/>
                          </a:rPr>
                          <m:t>1</m:t>
                        </m:r>
                      </m:sup>
                    </m:sSubSup>
                  </m:oMath>
                </a14:m>
                <a:r>
                  <a:rPr lang="vi-VN" dirty="0"/>
                  <a:t> của người dùng, người đã yêu cầu đăng nhập, và cung cấp giá trị này cho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a:t>
                </a:r>
                <a:endParaRPr lang="en-US" dirty="0"/>
              </a:p>
              <a:p>
                <a:pPr algn="just"/>
                <a:endParaRPr lang="en-US" dirty="0"/>
              </a:p>
            </p:txBody>
          </p:sp>
        </mc:Choice>
        <mc:Fallback>
          <p:sp>
            <p:nvSpPr>
              <p:cNvPr id="3" name="Content Placeholder 2">
                <a:extLst>
                  <a:ext uri="{FF2B5EF4-FFF2-40B4-BE49-F238E27FC236}">
                    <a16:creationId xmlns:a16="http://schemas.microsoft.com/office/drawing/2014/main" id="{2CF1783C-499A-B541-8272-46901296D072}"/>
                  </a:ext>
                </a:extLst>
              </p:cNvPr>
              <p:cNvSpPr>
                <a:spLocks noGrp="1" noRot="1" noChangeAspect="1" noMove="1" noResize="1" noEditPoints="1" noAdjustHandles="1" noChangeArrowheads="1" noChangeShapeType="1" noTextEdit="1"/>
              </p:cNvSpPr>
              <p:nvPr>
                <p:ph idx="1"/>
              </p:nvPr>
            </p:nvSpPr>
            <p:spPr>
              <a:blipFill>
                <a:blip r:embed="rId2"/>
                <a:stretch>
                  <a:fillRect l="-772" t="-28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DCD320-9ACA-9E47-8A3B-FAB28EB132D5}"/>
              </a:ext>
            </a:extLst>
          </p:cNvPr>
          <p:cNvSpPr>
            <a:spLocks noGrp="1"/>
          </p:cNvSpPr>
          <p:nvPr>
            <p:ph type="sldNum" sz="quarter" idx="12"/>
          </p:nvPr>
        </p:nvSpPr>
        <p:spPr/>
        <p:txBody>
          <a:bodyPr/>
          <a:lstStyle/>
          <a:p>
            <a:fld id="{20B7F220-0825-4B9B-9156-FF79F33775FE}" type="slidenum">
              <a:rPr lang="vi-VN" smtClean="0"/>
              <a:t>53</a:t>
            </a:fld>
            <a:endParaRPr lang="vi-VN"/>
          </a:p>
        </p:txBody>
      </p:sp>
    </p:spTree>
    <p:extLst>
      <p:ext uri="{BB962C8B-B14F-4D97-AF65-F5344CB8AC3E}">
        <p14:creationId xmlns:p14="http://schemas.microsoft.com/office/powerpoint/2010/main" val="1863668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F56A-7571-8348-9C72-BBFE70D1F8EB}"/>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7C9959-6F8A-C045-A068-0A6AF7E79958}"/>
                  </a:ext>
                </a:extLst>
              </p:cNvPr>
              <p:cNvSpPr>
                <a:spLocks noGrp="1"/>
              </p:cNvSpPr>
              <p:nvPr>
                <p:ph idx="1"/>
              </p:nvPr>
            </p:nvSpPr>
            <p:spPr/>
            <p:txBody>
              <a:bodyPr/>
              <a:lstStyle/>
              <a:p>
                <a:pPr algn="just"/>
                <a:r>
                  <a:rPr lang="vi-VN" dirty="0"/>
                  <a:t>Khi nhận được phản hồi đăng nhập từ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sử dụng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𝐺𝑊𝐼𝐷</m:t>
                        </m:r>
                      </m:e>
                      <m:sub>
                        <m:r>
                          <a:rPr lang="vi-VN" i="1">
                            <a:latin typeface="Cambria Math" panose="02040503050406030204" pitchFamily="18" charset="0"/>
                          </a:rPr>
                          <m:t>𝑗</m:t>
                        </m:r>
                      </m:sub>
                    </m:sSub>
                  </m:oMath>
                </a14:m>
                <a:r>
                  <a:rPr lang="vi-VN" dirty="0"/>
                  <a:t> của cổng yêu cầu truy cập trong tin nhắn đăng nhập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4</m:t>
                        </m:r>
                      </m:sub>
                    </m:sSub>
                  </m:oMath>
                </a14:m>
                <a:r>
                  <a:rPr lang="vi-VN" dirty="0"/>
                  <a:t>. Người dùng lấy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𝑁𝐾</m:t>
                        </m:r>
                      </m:e>
                      <m:sub>
                        <m:r>
                          <a:rPr lang="vi-VN" i="1">
                            <a:latin typeface="Cambria Math" panose="02040503050406030204" pitchFamily="18" charset="0"/>
                          </a:rPr>
                          <m:t>𝑗</m:t>
                        </m:r>
                      </m:sub>
                      <m:sup>
                        <m:r>
                          <a:rPr lang="vi-VN" i="1">
                            <a:latin typeface="Cambria Math" panose="02040503050406030204" pitchFamily="18" charset="0"/>
                          </a:rPr>
                          <m:t>∗</m:t>
                        </m:r>
                      </m:sup>
                    </m:sSubSup>
                  </m:oMath>
                </a14:m>
                <a:r>
                  <a:rPr lang="vi-VN" dirty="0"/>
                  <a:t> từ phản hồi và tự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𝑁𝐾</m:t>
                        </m:r>
                      </m:e>
                      <m:sub>
                        <m:r>
                          <a:rPr lang="vi-VN" i="1">
                            <a:latin typeface="Cambria Math" panose="02040503050406030204" pitchFamily="18" charset="0"/>
                          </a:rPr>
                          <m:t>𝑖</m:t>
                        </m:r>
                      </m:sub>
                    </m:sSub>
                  </m:oMath>
                </a14:m>
                <a:r>
                  <a:rPr lang="vi-VN" dirty="0"/>
                  <a:t> và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𝑃𝑈</m:t>
                        </m:r>
                      </m:e>
                      <m:sub>
                        <m:r>
                          <a:rPr lang="vi-VN" i="1">
                            <a:latin typeface="Cambria Math" panose="02040503050406030204" pitchFamily="18" charset="0"/>
                          </a:rPr>
                          <m:t>𝑖</m:t>
                        </m:r>
                      </m:sub>
                      <m:sup>
                        <m:r>
                          <a:rPr lang="vi-VN" i="1">
                            <a:latin typeface="Cambria Math" panose="02040503050406030204" pitchFamily="18" charset="0"/>
                          </a:rPr>
                          <m:t>2</m:t>
                        </m:r>
                      </m:sup>
                    </m:sSubSup>
                  </m:oMath>
                </a14:m>
                <a:r>
                  <a:rPr lang="vi-VN" dirty="0"/>
                  <a:t>. Sau đó, người dùng tính toán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m:t>
                        </m:r>
                      </m:e>
                      <m:sub>
                        <m:r>
                          <a:rPr lang="vi-VN" i="1">
                            <a:latin typeface="Cambria Math" panose="02040503050406030204" pitchFamily="18" charset="0"/>
                          </a:rPr>
                          <m:t>11</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9</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10</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vi-VN" i="1">
                                <a:latin typeface="Cambria Math" panose="02040503050406030204" pitchFamily="18" charset="0"/>
                              </a:rPr>
                              <m:t>𝑁𝐾</m:t>
                            </m:r>
                          </m:e>
                          <m:sub>
                            <m:r>
                              <a:rPr lang="vi-VN" i="1">
                                <a:latin typeface="Cambria Math" panose="02040503050406030204" pitchFamily="18" charset="0"/>
                              </a:rPr>
                              <m:t>𝑖</m:t>
                            </m:r>
                          </m:sub>
                        </m:sSub>
                        <m:r>
                          <a:rPr lang="vi-VN" i="1">
                            <a:latin typeface="Cambria Math" panose="02040503050406030204" pitchFamily="18" charset="0"/>
                          </a:rPr>
                          <m:t> || </m:t>
                        </m:r>
                        <m:r>
                          <a:rPr lang="vi-VN" i="1">
                            <a:latin typeface="Cambria Math" panose="02040503050406030204" pitchFamily="18" charset="0"/>
                          </a:rPr>
                          <m:t>𝑁𝐾</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a:latin typeface="Cambria Math" panose="02040503050406030204" pitchFamily="18" charset="0"/>
                      </a:rPr>
                      <m:t> </m:t>
                    </m:r>
                    <m:r>
                      <a:rPr lang="vi-VN" i="1">
                        <a:latin typeface="Cambria Math" panose="02040503050406030204" pitchFamily="18" charset="0"/>
                      </a:rPr>
                      <m:t>|| </m:t>
                    </m:r>
                    <m:sSubSup>
                      <m:sSubSupPr>
                        <m:ctrlPr>
                          <a:rPr lang="en-US" i="1">
                            <a:latin typeface="Cambria Math" panose="02040503050406030204" pitchFamily="18" charset="0"/>
                          </a:rPr>
                        </m:ctrlPr>
                      </m:sSubSupPr>
                      <m:e>
                        <m:r>
                          <a:rPr lang="vi-VN" i="1">
                            <a:latin typeface="Cambria Math" panose="02040503050406030204" pitchFamily="18" charset="0"/>
                          </a:rPr>
                          <m:t>𝑃𝑈</m:t>
                        </m:r>
                      </m:e>
                      <m:sub>
                        <m:r>
                          <a:rPr lang="vi-VN" i="1">
                            <a:latin typeface="Cambria Math" panose="02040503050406030204" pitchFamily="18" charset="0"/>
                          </a:rPr>
                          <m:t>𝑖</m:t>
                        </m:r>
                      </m:sub>
                      <m:sup>
                        <m:r>
                          <a:rPr lang="vi-VN" i="1">
                            <a:latin typeface="Cambria Math" panose="02040503050406030204" pitchFamily="18" charset="0"/>
                          </a:rPr>
                          <m:t>2</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1</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2</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𝑇</m:t>
                        </m:r>
                      </m:e>
                      <m:sub>
                        <m:r>
                          <a:rPr lang="vi-VN" i="1">
                            <a:latin typeface="Cambria Math" panose="02040503050406030204" pitchFamily="18" charset="0"/>
                          </a:rPr>
                          <m:t>3</m:t>
                        </m:r>
                      </m:sub>
                    </m:sSub>
                    <m:r>
                      <a:rPr lang="vi-VN" i="1">
                        <a:latin typeface="Cambria Math" panose="02040503050406030204" pitchFamily="18" charset="0"/>
                      </a:rPr>
                      <m:t> || </m:t>
                    </m:r>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𝑗</m:t>
                        </m:r>
                      </m:sub>
                      <m:sup>
                        <m:r>
                          <a:rPr lang="vi-VN" i="1">
                            <a:latin typeface="Cambria Math" panose="02040503050406030204" pitchFamily="18" charset="0"/>
                          </a:rPr>
                          <m:t>∗</m:t>
                        </m:r>
                      </m:sup>
                    </m:sSubSup>
                    <m:r>
                      <a:rPr lang="vi-VN" i="1">
                        <a:latin typeface="Cambria Math" panose="02040503050406030204" pitchFamily="18" charset="0"/>
                      </a:rPr>
                      <m:t>)</m:t>
                    </m:r>
                  </m:oMath>
                </a14:m>
                <a:r>
                  <a:rPr lang="vi-VN" dirty="0"/>
                  <a:t> để xác minh tính hợp lệ của IAS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sử dụng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𝑀</m:t>
                        </m:r>
                      </m:e>
                      <m:sub>
                        <m:r>
                          <a:rPr lang="vi-VN" i="1">
                            <a:latin typeface="Cambria Math" panose="02040503050406030204" pitchFamily="18" charset="0"/>
                          </a:rPr>
                          <m:t>11</m:t>
                        </m:r>
                      </m:sub>
                      <m:sup>
                        <m:r>
                          <a:rPr lang="vi-VN" i="1">
                            <a:latin typeface="Cambria Math" panose="02040503050406030204" pitchFamily="18" charset="0"/>
                          </a:rPr>
                          <m:t>∗</m:t>
                        </m:r>
                      </m:sup>
                    </m:sSubSup>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11</m:t>
                        </m:r>
                      </m:sub>
                    </m:sSub>
                  </m:oMath>
                </a14:m>
                <a:r>
                  <a:rPr lang="vi-VN" dirty="0"/>
                  <a:t>. Bởi vì chỉ IAS hợp lệ mới có thể lấy giá trị chính xác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𝑦</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𝑀𝐼𝐷</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r>
                      <a:rPr lang="vi-VN" i="1">
                        <a:latin typeface="Cambria Math" panose="02040503050406030204" pitchFamily="18" charset="0"/>
                      </a:rPr>
                      <m:t>)</m:t>
                    </m:r>
                  </m:oMath>
                </a14:m>
                <a:r>
                  <a:rPr lang="vi-VN" dirty="0"/>
                  <a:t> và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𝑖</m:t>
                        </m:r>
                      </m:sub>
                      <m:sup>
                        <m:r>
                          <a:rPr lang="vi-VN" i="1">
                            <a:latin typeface="Cambria Math" panose="02040503050406030204" pitchFamily="18" charset="0"/>
                          </a:rPr>
                          <m:t>∗</m:t>
                        </m:r>
                      </m:sup>
                    </m:sSubSup>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𝑃𝑈</m:t>
                        </m:r>
                      </m:e>
                      <m:sub>
                        <m:r>
                          <a:rPr lang="vi-VN" i="1">
                            <a:latin typeface="Cambria Math" panose="02040503050406030204" pitchFamily="18" charset="0"/>
                          </a:rPr>
                          <m:t>𝑖</m:t>
                        </m:r>
                      </m:sub>
                      <m:sup>
                        <m:r>
                          <a:rPr lang="vi-VN" i="1">
                            <a:latin typeface="Cambria Math" panose="02040503050406030204" pitchFamily="18" charset="0"/>
                          </a:rPr>
                          <m:t>1</m:t>
                        </m:r>
                      </m:sup>
                    </m:sSubSup>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𝑋</m:t>
                        </m:r>
                      </m:e>
                      <m:sub>
                        <m:r>
                          <a:rPr lang="vi-VN" i="1">
                            <a:latin typeface="Cambria Math" panose="02040503050406030204" pitchFamily="18" charset="0"/>
                          </a:rPr>
                          <m:t>𝑈</m:t>
                        </m:r>
                      </m:sub>
                    </m:sSub>
                    <m:r>
                      <a:rPr lang="vi-VN" i="1">
                        <a:latin typeface="Cambria Math" panose="02040503050406030204" pitchFamily="18" charset="0"/>
                      </a:rPr>
                      <m:t>)</m:t>
                    </m:r>
                  </m:oMath>
                </a14:m>
                <a:r>
                  <a:rPr lang="vi-VN" dirty="0"/>
                  <a:t> của người dùng, tính toán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m:t>
                        </m:r>
                      </m:e>
                      <m:sub>
                        <m:r>
                          <a:rPr lang="vi-VN" i="1">
                            <a:latin typeface="Cambria Math" panose="02040503050406030204" pitchFamily="18" charset="0"/>
                          </a:rPr>
                          <m:t>11</m:t>
                        </m:r>
                      </m:sub>
                    </m:sSub>
                  </m:oMath>
                </a14:m>
                <a:r>
                  <a:rPr lang="vi-VN" dirty="0"/>
                  <a:t> sử dụng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𝑦</m:t>
                        </m:r>
                      </m:e>
                      <m:sub>
                        <m:r>
                          <a:rPr lang="vi-VN" i="1">
                            <a:latin typeface="Cambria Math" panose="02040503050406030204" pitchFamily="18" charset="0"/>
                          </a:rPr>
                          <m:t>𝑖</m:t>
                        </m:r>
                      </m:sub>
                    </m:sSub>
                  </m:oMath>
                </a14:m>
                <a:r>
                  <a:rPr lang="vi-VN" dirty="0"/>
                  <a:t> và </a:t>
                </a:r>
                <a14:m>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𝑧</m:t>
                        </m:r>
                      </m:e>
                      <m:sub>
                        <m:r>
                          <a:rPr lang="vi-VN" i="1">
                            <a:latin typeface="Cambria Math" panose="02040503050406030204" pitchFamily="18" charset="0"/>
                          </a:rPr>
                          <m:t>𝑖</m:t>
                        </m:r>
                      </m:sub>
                      <m:sup>
                        <m:r>
                          <a:rPr lang="vi-VN" i="1">
                            <a:latin typeface="Cambria Math" panose="02040503050406030204" pitchFamily="18" charset="0"/>
                          </a:rPr>
                          <m:t>1</m:t>
                        </m:r>
                      </m:sup>
                    </m:sSubSup>
                  </m:oMath>
                </a14:m>
                <a:r>
                  <a:rPr lang="vi-VN" dirty="0"/>
                  <a:t>, và cùng định danh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𝐺𝑊𝐼𝐷</m:t>
                        </m:r>
                      </m:e>
                      <m:sub>
                        <m:r>
                          <a:rPr lang="vi-VN" i="1">
                            <a:latin typeface="Cambria Math" panose="02040503050406030204" pitchFamily="18" charset="0"/>
                          </a:rPr>
                          <m:t>𝑗</m:t>
                        </m:r>
                      </m:sub>
                    </m:sSub>
                  </m:oMath>
                </a14:m>
                <a:r>
                  <a:rPr lang="vi-VN" dirty="0"/>
                  <a:t>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𝐺𝑊</m:t>
                        </m:r>
                      </m:e>
                      <m:sub>
                        <m:r>
                          <a:rPr lang="vi-VN" i="1">
                            <a:latin typeface="Cambria Math" panose="02040503050406030204" pitchFamily="18" charset="0"/>
                          </a:rPr>
                          <m:t>𝑗</m:t>
                        </m:r>
                      </m:sub>
                    </m:sSub>
                  </m:oMath>
                </a14:m>
                <a:r>
                  <a:rPr lang="vi-VN" dirty="0"/>
                  <a:t>, cái mà người dùng muốn truy cập, và cung cấp những giá trị này tới người dùng. Vì thế, mô hình đề xuất của chúng tôi cung cấp xác thực lẫn nhau.</a:t>
                </a:r>
                <a:endParaRPr lang="en-US" dirty="0"/>
              </a:p>
              <a:p>
                <a:pPr algn="just"/>
                <a:endParaRPr lang="en-US" dirty="0"/>
              </a:p>
            </p:txBody>
          </p:sp>
        </mc:Choice>
        <mc:Fallback>
          <p:sp>
            <p:nvSpPr>
              <p:cNvPr id="3" name="Content Placeholder 2">
                <a:extLst>
                  <a:ext uri="{FF2B5EF4-FFF2-40B4-BE49-F238E27FC236}">
                    <a16:creationId xmlns:a16="http://schemas.microsoft.com/office/drawing/2014/main" id="{737C9959-6F8A-C045-A068-0A6AF7E79958}"/>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F52081-33C9-4147-9F47-9D1E62822714}"/>
              </a:ext>
            </a:extLst>
          </p:cNvPr>
          <p:cNvSpPr>
            <a:spLocks noGrp="1"/>
          </p:cNvSpPr>
          <p:nvPr>
            <p:ph type="sldNum" sz="quarter" idx="12"/>
          </p:nvPr>
        </p:nvSpPr>
        <p:spPr/>
        <p:txBody>
          <a:bodyPr/>
          <a:lstStyle/>
          <a:p>
            <a:fld id="{20B7F220-0825-4B9B-9156-FF79F33775FE}" type="slidenum">
              <a:rPr lang="vi-VN" smtClean="0"/>
              <a:t>54</a:t>
            </a:fld>
            <a:endParaRPr lang="vi-VN"/>
          </a:p>
        </p:txBody>
      </p:sp>
    </p:spTree>
    <p:extLst>
      <p:ext uri="{BB962C8B-B14F-4D97-AF65-F5344CB8AC3E}">
        <p14:creationId xmlns:p14="http://schemas.microsoft.com/office/powerpoint/2010/main" val="3964599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normAutofit/>
              </a:bodyPr>
              <a:lstStyle/>
              <a:p>
                <a:pPr marL="342891" lvl="1" indent="0" algn="just">
                  <a:buNone/>
                </a:pPr>
                <a:r>
                  <a:rPr lang="vi-VN" sz="2400" b="1" dirty="0"/>
                  <a:t>Bảo mật thoả thuận khoá phiên và ngăn chặn tấn công thông tin tạm thời theo phiên</a:t>
                </a:r>
              </a:p>
              <a:p>
                <a:pPr algn="just"/>
                <a:r>
                  <a:rPr lang="vi-VN" sz="2400" dirty="0"/>
                  <a:t>Bảo mật thỏa thuận khóa phiên là điều cần thiết để cung cấp tính bảo mật của giao tiếp trong tương lai giữa người dùng và cổng. Trong mô hình đề xuất, tại cuối của giai đoạn xác thực, người dùng </a:t>
                </a:r>
                <a14:m>
                  <m:oMath xmlns:m="http://schemas.openxmlformats.org/officeDocument/2006/math">
                    <m:sSub>
                      <m:sSubPr>
                        <m:ctrlPr>
                          <a:rPr lang="en-US" sz="2400" i="1"/>
                        </m:ctrlPr>
                      </m:sSubPr>
                      <m:e>
                        <m:r>
                          <a:rPr lang="vi-VN" sz="2400" i="1"/>
                          <m:t>𝑈</m:t>
                        </m:r>
                      </m:e>
                      <m:sub>
                        <m:r>
                          <a:rPr lang="vi-VN" sz="2400" i="1"/>
                          <m:t>𝑖</m:t>
                        </m:r>
                      </m:sub>
                    </m:sSub>
                  </m:oMath>
                </a14:m>
                <a:r>
                  <a:rPr lang="vi-VN" sz="2400" dirty="0"/>
                  <a:t> và </a:t>
                </a:r>
                <a14:m>
                  <m:oMath xmlns:m="http://schemas.openxmlformats.org/officeDocument/2006/math">
                    <m:sSub>
                      <m:sSubPr>
                        <m:ctrlPr>
                          <a:rPr lang="en-US" sz="2400" i="1"/>
                        </m:ctrlPr>
                      </m:sSubPr>
                      <m:e>
                        <m:r>
                          <a:rPr lang="vi-VN" sz="2400" i="1"/>
                          <m:t>𝐺𝑊</m:t>
                        </m:r>
                      </m:e>
                      <m:sub>
                        <m:r>
                          <a:rPr lang="vi-VN" sz="2400" i="1"/>
                          <m:t>𝑗</m:t>
                        </m:r>
                      </m:sub>
                    </m:sSub>
                  </m:oMath>
                </a14:m>
                <a:r>
                  <a:rPr lang="vi-VN" sz="2400" dirty="0"/>
                  <a:t> thoả thuận trên khoá phiên </a:t>
                </a:r>
                <a14:m>
                  <m:oMath xmlns:m="http://schemas.openxmlformats.org/officeDocument/2006/math">
                    <m:sSub>
                      <m:sSubPr>
                        <m:ctrlPr>
                          <a:rPr lang="en-US" sz="2400" i="1"/>
                        </m:ctrlPr>
                      </m:sSubPr>
                      <m:e>
                        <m:r>
                          <a:rPr lang="vi-VN" sz="2400" i="1"/>
                          <m:t>𝑆𝐾</m:t>
                        </m:r>
                      </m:e>
                      <m:sub>
                        <m:sSub>
                          <m:sSubPr>
                            <m:ctrlPr>
                              <a:rPr lang="en-US" sz="2400" i="1"/>
                            </m:ctrlPr>
                          </m:sSubPr>
                          <m:e>
                            <m:r>
                              <a:rPr lang="vi-VN" sz="2400" i="1"/>
                              <m:t>𝑈</m:t>
                            </m:r>
                          </m:e>
                          <m:sub>
                            <m:r>
                              <a:rPr lang="vi-VN" sz="2400" i="1"/>
                              <m:t>𝑖</m:t>
                            </m:r>
                          </m:sub>
                        </m:sSub>
                        <m:sSub>
                          <m:sSubPr>
                            <m:ctrlPr>
                              <a:rPr lang="en-US" sz="2400" i="1"/>
                            </m:ctrlPr>
                          </m:sSubPr>
                          <m:e>
                            <m:r>
                              <a:rPr lang="vi-VN" sz="2400" i="1"/>
                              <m:t>𝐺𝑊</m:t>
                            </m:r>
                          </m:e>
                          <m:sub>
                            <m:r>
                              <a:rPr lang="vi-VN" sz="2400" i="1"/>
                              <m:t>𝑗</m:t>
                            </m:r>
                          </m:sub>
                        </m:sSub>
                      </m:sub>
                    </m:sSub>
                    <m:r>
                      <a:rPr lang="vi-VN" sz="2400" i="1"/>
                      <m:t>=</m:t>
                    </m:r>
                    <m:r>
                      <a:rPr lang="vi-VN" sz="2400" i="1"/>
                      <m:t>h</m:t>
                    </m:r>
                    <m:r>
                      <a:rPr lang="vi-VN" sz="2400" i="1"/>
                      <m:t>(</m:t>
                    </m:r>
                    <m:sSub>
                      <m:sSubPr>
                        <m:ctrlPr>
                          <a:rPr lang="en-US" sz="2400" i="1"/>
                        </m:ctrlPr>
                      </m:sSubPr>
                      <m:e>
                        <m:r>
                          <a:rPr lang="vi-VN" sz="2400" i="1"/>
                          <m:t>𝑁𝐾</m:t>
                        </m:r>
                      </m:e>
                      <m:sub>
                        <m:r>
                          <a:rPr lang="vi-VN" sz="2400" i="1"/>
                          <m:t>𝑖</m:t>
                        </m:r>
                      </m:sub>
                    </m:sSub>
                    <m:r>
                      <a:rPr lang="vi-VN" sz="2400" i="1"/>
                      <m:t> || </m:t>
                    </m:r>
                    <m:sSub>
                      <m:sSubPr>
                        <m:ctrlPr>
                          <a:rPr lang="en-US" sz="2400" i="1"/>
                        </m:ctrlPr>
                      </m:sSubPr>
                      <m:e>
                        <m:r>
                          <a:rPr lang="vi-VN" sz="2400" i="1"/>
                          <m:t>𝑁𝐾</m:t>
                        </m:r>
                      </m:e>
                      <m:sub>
                        <m:r>
                          <a:rPr lang="vi-VN" sz="2400" i="1"/>
                          <m:t>𝑗</m:t>
                        </m:r>
                      </m:sub>
                    </m:sSub>
                    <m:r>
                      <a:rPr lang="vi-VN" sz="2400" i="1"/>
                      <m:t>)</m:t>
                    </m:r>
                  </m:oMath>
                </a14:m>
                <a:r>
                  <a:rPr lang="vi-VN" sz="2400" dirty="0"/>
                  <a:t>. Khi nhận được phản hồi xác thực và đăng nhập từ IAS, </a:t>
                </a:r>
                <a14:m>
                  <m:oMath xmlns:m="http://schemas.openxmlformats.org/officeDocument/2006/math">
                    <m:sSub>
                      <m:sSubPr>
                        <m:ctrlPr>
                          <a:rPr lang="en-US" sz="2400" i="1"/>
                        </m:ctrlPr>
                      </m:sSubPr>
                      <m:e>
                        <m:r>
                          <a:rPr lang="vi-VN" sz="2400" i="1"/>
                          <m:t>𝐺𝑊</m:t>
                        </m:r>
                      </m:e>
                      <m:sub>
                        <m:r>
                          <a:rPr lang="vi-VN" sz="2400" i="1"/>
                          <m:t>𝑗</m:t>
                        </m:r>
                      </m:sub>
                    </m:sSub>
                  </m:oMath>
                </a14:m>
                <a:r>
                  <a:rPr lang="vi-VN" sz="2400" dirty="0"/>
                  <a:t> và người dùng tính toán </a:t>
                </a:r>
                <a14:m>
                  <m:oMath xmlns:m="http://schemas.openxmlformats.org/officeDocument/2006/math">
                    <m:sSub>
                      <m:sSubPr>
                        <m:ctrlPr>
                          <a:rPr lang="en-US" sz="2400" i="1"/>
                        </m:ctrlPr>
                      </m:sSubPr>
                      <m:e>
                        <m:r>
                          <a:rPr lang="vi-VN" sz="2400" i="1"/>
                          <m:t>𝑁𝐾</m:t>
                        </m:r>
                      </m:e>
                      <m:sub>
                        <m:r>
                          <a:rPr lang="vi-VN" sz="2400" i="1"/>
                          <m:t>𝑗</m:t>
                        </m:r>
                      </m:sub>
                    </m:sSub>
                  </m:oMath>
                </a14:m>
                <a:r>
                  <a:rPr lang="vi-VN" sz="2400" dirty="0"/>
                  <a:t> và </a:t>
                </a:r>
                <a14:m>
                  <m:oMath xmlns:m="http://schemas.openxmlformats.org/officeDocument/2006/math">
                    <m:sSub>
                      <m:sSubPr>
                        <m:ctrlPr>
                          <a:rPr lang="en-US" sz="2400" i="1"/>
                        </m:ctrlPr>
                      </m:sSubPr>
                      <m:e>
                        <m:r>
                          <a:rPr lang="vi-VN" sz="2400" i="1"/>
                          <m:t>𝑁𝐾</m:t>
                        </m:r>
                      </m:e>
                      <m:sub>
                        <m:r>
                          <a:rPr lang="vi-VN" sz="2400" i="1"/>
                          <m:t>𝑖</m:t>
                        </m:r>
                      </m:sub>
                    </m:sSub>
                  </m:oMath>
                </a14:m>
                <a:r>
                  <a:rPr lang="vi-VN" sz="2400" dirty="0"/>
                  <a:t> sử dụng giá trị ngẫu nhiên </a:t>
                </a:r>
                <a14:m>
                  <m:oMath xmlns:m="http://schemas.openxmlformats.org/officeDocument/2006/math">
                    <m:sSub>
                      <m:sSubPr>
                        <m:ctrlPr>
                          <a:rPr lang="en-US" sz="2400" i="1"/>
                        </m:ctrlPr>
                      </m:sSubPr>
                      <m:e>
                        <m:r>
                          <a:rPr lang="vi-VN" sz="2400" i="1"/>
                          <m:t>𝐾</m:t>
                        </m:r>
                      </m:e>
                      <m:sub>
                        <m:r>
                          <a:rPr lang="vi-VN" sz="2400" i="1"/>
                          <m:t>𝑖</m:t>
                        </m:r>
                      </m:sub>
                    </m:sSub>
                  </m:oMath>
                </a14:m>
                <a:r>
                  <a:rPr lang="vi-VN" sz="2400" dirty="0"/>
                  <a:t>, </a:t>
                </a:r>
                <a14:m>
                  <m:oMath xmlns:m="http://schemas.openxmlformats.org/officeDocument/2006/math">
                    <m:sSub>
                      <m:sSubPr>
                        <m:ctrlPr>
                          <a:rPr lang="en-US" sz="2400" i="1"/>
                        </m:ctrlPr>
                      </m:sSubPr>
                      <m:e>
                        <m:r>
                          <a:rPr lang="vi-VN" sz="2400" i="1"/>
                          <m:t>𝐾</m:t>
                        </m:r>
                      </m:e>
                      <m:sub>
                        <m:r>
                          <a:rPr lang="vi-VN" sz="2400" i="1"/>
                          <m:t>𝑗</m:t>
                        </m:r>
                      </m:sub>
                    </m:sSub>
                  </m:oMath>
                </a14:m>
                <a:r>
                  <a:rPr lang="vi-VN" sz="2400" dirty="0"/>
                  <a:t> và định danh </a:t>
                </a:r>
                <a14:m>
                  <m:oMath xmlns:m="http://schemas.openxmlformats.org/officeDocument/2006/math">
                    <m:sSub>
                      <m:sSubPr>
                        <m:ctrlPr>
                          <a:rPr lang="en-US" sz="2400" i="1"/>
                        </m:ctrlPr>
                      </m:sSubPr>
                      <m:e>
                        <m:r>
                          <a:rPr lang="vi-VN" sz="2400" i="1"/>
                          <m:t>𝐺𝑊𝐼𝐷</m:t>
                        </m:r>
                      </m:e>
                      <m:sub>
                        <m:r>
                          <a:rPr lang="vi-VN" sz="2400" i="1"/>
                          <m:t>𝑗</m:t>
                        </m:r>
                      </m:sub>
                    </m:sSub>
                  </m:oMath>
                </a14:m>
                <a:r>
                  <a:rPr lang="vi-VN" sz="2400" dirty="0"/>
                  <a:t>, </a:t>
                </a:r>
                <a14:m>
                  <m:oMath xmlns:m="http://schemas.openxmlformats.org/officeDocument/2006/math">
                    <m:sSub>
                      <m:sSubPr>
                        <m:ctrlPr>
                          <a:rPr lang="en-US" sz="2400" i="1"/>
                        </m:ctrlPr>
                      </m:sSubPr>
                      <m:e>
                        <m:r>
                          <a:rPr lang="vi-VN" sz="2400" i="1"/>
                          <m:t>𝑀𝐼𝐷</m:t>
                        </m:r>
                      </m:e>
                      <m:sub>
                        <m:r>
                          <a:rPr lang="vi-VN" sz="2400" i="1"/>
                          <m:t>𝑖</m:t>
                        </m:r>
                      </m:sub>
                    </m:sSub>
                  </m:oMath>
                </a14:m>
                <a:r>
                  <a:rPr lang="vi-VN" sz="2400" dirty="0"/>
                  <a:t> tương ứng của nó. </a:t>
                </a:r>
                <a:endParaRPr lang="en-US" sz="2000" dirty="0"/>
              </a:p>
              <a:p>
                <a:pPr marL="342891" lvl="1" indent="0" algn="just">
                  <a:buNone/>
                </a:pPr>
                <a:endParaRPr lang="en-US" sz="1800" dirty="0"/>
              </a:p>
              <a:p>
                <a:pPr algn="just"/>
                <a:endParaRPr lang="en-US" dirty="0"/>
              </a:p>
            </p:txBody>
          </p:sp>
        </mc:Choice>
        <mc:Fallback>
          <p:sp>
            <p:nvSpPr>
              <p:cNvPr id="3" name="Content Placeholder 2">
                <a:extLst>
                  <a:ext uri="{FF2B5EF4-FFF2-40B4-BE49-F238E27FC236}">
                    <a16:creationId xmlns:a16="http://schemas.microsoft.com/office/drawing/2014/main" id="{CE16122D-6AC5-E545-BA13-0F6679208E87}"/>
                  </a:ext>
                </a:extLst>
              </p:cNvPr>
              <p:cNvSpPr>
                <a:spLocks noGrp="1" noRot="1" noChangeAspect="1" noMove="1" noResize="1" noEditPoints="1" noAdjustHandles="1" noChangeArrowheads="1" noChangeShapeType="1" noTextEdit="1"/>
              </p:cNvSpPr>
              <p:nvPr>
                <p:ph idx="1"/>
              </p:nvPr>
            </p:nvSpPr>
            <p:spPr>
              <a:blipFill>
                <a:blip r:embed="rId2"/>
                <a:stretch>
                  <a:fillRect l="-1080" t="-1120" r="-10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55</a:t>
            </a:fld>
            <a:endParaRPr lang="vi-VN"/>
          </a:p>
        </p:txBody>
      </p:sp>
    </p:spTree>
    <p:extLst>
      <p:ext uri="{BB962C8B-B14F-4D97-AF65-F5344CB8AC3E}">
        <p14:creationId xmlns:p14="http://schemas.microsoft.com/office/powerpoint/2010/main" val="3246746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B92C-1E86-9E45-B559-7FD0DD64FE71}"/>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C30D7F-F769-474B-9ED9-06552E9DA46F}"/>
                  </a:ext>
                </a:extLst>
              </p:cNvPr>
              <p:cNvSpPr>
                <a:spLocks noGrp="1"/>
              </p:cNvSpPr>
              <p:nvPr>
                <p:ph idx="1"/>
              </p:nvPr>
            </p:nvSpPr>
            <p:spPr/>
            <p:txBody>
              <a:bodyPr>
                <a:normAutofit lnSpcReduction="10000"/>
              </a:bodyPr>
              <a:lstStyle/>
              <a:p>
                <a:pPr algn="just"/>
                <a:r>
                  <a:rPr lang="vi-VN" sz="2000" dirty="0"/>
                  <a:t>Sau xác thực lẫn nhau, chúng tính toán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𝑆𝐾</m:t>
                        </m:r>
                      </m:e>
                      <m:sub>
                        <m:sSub>
                          <m:sSubPr>
                            <m:ctrlPr>
                              <a:rPr lang="en-US" sz="2000" i="1">
                                <a:latin typeface="Cambria Math" panose="02040503050406030204" pitchFamily="18" charset="0"/>
                              </a:rPr>
                            </m:ctrlPr>
                          </m:sSubPr>
                          <m:e>
                            <m:r>
                              <a:rPr lang="vi-VN" sz="2000" i="1">
                                <a:latin typeface="Cambria Math" panose="02040503050406030204" pitchFamily="18" charset="0"/>
                              </a:rPr>
                              <m:t>𝑈</m:t>
                            </m:r>
                          </m:e>
                          <m:sub>
                            <m:r>
                              <a:rPr lang="vi-VN" sz="2000" i="1">
                                <a:latin typeface="Cambria Math" panose="02040503050406030204" pitchFamily="18" charset="0"/>
                              </a:rPr>
                              <m:t>𝑖</m:t>
                            </m:r>
                          </m:sub>
                        </m:sSub>
                        <m:sSub>
                          <m:sSubPr>
                            <m:ctrlPr>
                              <a:rPr lang="en-US" sz="2000" i="1">
                                <a:latin typeface="Cambria Math" panose="02040503050406030204" pitchFamily="18" charset="0"/>
                              </a:rPr>
                            </m:ctrlPr>
                          </m:sSubPr>
                          <m:e>
                            <m:r>
                              <a:rPr lang="vi-VN" sz="2000" i="1">
                                <a:latin typeface="Cambria Math" panose="02040503050406030204" pitchFamily="18" charset="0"/>
                              </a:rPr>
                              <m:t>𝐺𝑊</m:t>
                            </m:r>
                          </m:e>
                          <m:sub>
                            <m:r>
                              <a:rPr lang="vi-VN" sz="2000" i="1">
                                <a:latin typeface="Cambria Math" panose="02040503050406030204" pitchFamily="18" charset="0"/>
                              </a:rPr>
                              <m:t>𝑗</m:t>
                            </m:r>
                          </m:sub>
                        </m:sSub>
                      </m:sub>
                    </m:sSub>
                  </m:oMath>
                </a14:m>
                <a:r>
                  <a:rPr lang="vi-VN" sz="2000" dirty="0"/>
                  <a:t>. Cả 2 giá trị ngẫu nhiên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𝐾</m:t>
                        </m:r>
                      </m:e>
                      <m:sub>
                        <m:r>
                          <a:rPr lang="vi-VN" sz="2000" i="1">
                            <a:latin typeface="Cambria Math" panose="02040503050406030204" pitchFamily="18" charset="0"/>
                          </a:rPr>
                          <m:t>𝑖</m:t>
                        </m:r>
                      </m:sub>
                    </m:sSub>
                  </m:oMath>
                </a14:m>
                <a:r>
                  <a:rPr lang="vi-VN" sz="2000" dirty="0"/>
                  <a:t> và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𝐾</m:t>
                        </m:r>
                      </m:e>
                      <m:sub>
                        <m:r>
                          <a:rPr lang="vi-VN" sz="2000" i="1">
                            <a:latin typeface="Cambria Math" panose="02040503050406030204" pitchFamily="18" charset="0"/>
                          </a:rPr>
                          <m:t>𝑗</m:t>
                        </m:r>
                      </m:sub>
                    </m:sSub>
                  </m:oMath>
                </a14:m>
                <a:r>
                  <a:rPr lang="vi-VN" sz="2000" dirty="0"/>
                  <a:t> từ người dùng và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𝐺𝑊</m:t>
                        </m:r>
                      </m:e>
                      <m:sub>
                        <m:r>
                          <a:rPr lang="vi-VN" sz="2000" i="1">
                            <a:latin typeface="Cambria Math" panose="02040503050406030204" pitchFamily="18" charset="0"/>
                          </a:rPr>
                          <m:t>𝑗</m:t>
                        </m:r>
                      </m:sub>
                    </m:sSub>
                  </m:oMath>
                </a14:m>
                <a:r>
                  <a:rPr lang="vi-VN" sz="2000" dirty="0"/>
                  <a:t> tương ứng luôn luôn được che bở giá trị bí mật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𝑦</m:t>
                        </m:r>
                      </m:e>
                      <m:sub>
                        <m:r>
                          <a:rPr lang="vi-VN" sz="2000" i="1">
                            <a:latin typeface="Cambria Math" panose="02040503050406030204" pitchFamily="18" charset="0"/>
                          </a:rPr>
                          <m:t>𝑖</m:t>
                        </m:r>
                      </m:sub>
                    </m:sSub>
                  </m:oMath>
                </a14:m>
                <a:r>
                  <a:rPr lang="vi-VN" sz="2000" dirty="0"/>
                  <a:t> và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𝑧</m:t>
                        </m:r>
                      </m:e>
                      <m:sub>
                        <m:r>
                          <a:rPr lang="vi-VN" sz="2000" i="1">
                            <a:latin typeface="Cambria Math" panose="02040503050406030204" pitchFamily="18" charset="0"/>
                          </a:rPr>
                          <m:t>𝑖</m:t>
                        </m:r>
                      </m:sub>
                    </m:sSub>
                  </m:oMath>
                </a14:m>
                <a:r>
                  <a:rPr lang="vi-VN" sz="2000" dirty="0"/>
                  <a:t>. Mặc dù nếu kẻ tấn công biết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𝐾</m:t>
                        </m:r>
                      </m:e>
                      <m:sub>
                        <m:r>
                          <a:rPr lang="vi-VN" sz="2000" i="1">
                            <a:latin typeface="Cambria Math" panose="02040503050406030204" pitchFamily="18" charset="0"/>
                          </a:rPr>
                          <m:t>𝑖</m:t>
                        </m:r>
                      </m:sub>
                    </m:sSub>
                  </m:oMath>
                </a14:m>
                <a:r>
                  <a:rPr lang="vi-VN" sz="2000" dirty="0"/>
                  <a:t> và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𝐾</m:t>
                        </m:r>
                      </m:e>
                      <m:sub>
                        <m:r>
                          <a:rPr lang="vi-VN" sz="2000" i="1">
                            <a:latin typeface="Cambria Math" panose="02040503050406030204" pitchFamily="18" charset="0"/>
                          </a:rPr>
                          <m:t>𝑗</m:t>
                        </m:r>
                      </m:sub>
                    </m:sSub>
                  </m:oMath>
                </a14:m>
                <a:r>
                  <a:rPr lang="vi-VN" sz="2000" dirty="0"/>
                  <a:t>, hắn không thể tính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𝑆𝐾</m:t>
                        </m:r>
                      </m:e>
                      <m:sub>
                        <m:sSub>
                          <m:sSubPr>
                            <m:ctrlPr>
                              <a:rPr lang="en-US" sz="2000" i="1">
                                <a:latin typeface="Cambria Math" panose="02040503050406030204" pitchFamily="18" charset="0"/>
                              </a:rPr>
                            </m:ctrlPr>
                          </m:sSubPr>
                          <m:e>
                            <m:r>
                              <a:rPr lang="vi-VN" sz="2000" i="1">
                                <a:latin typeface="Cambria Math" panose="02040503050406030204" pitchFamily="18" charset="0"/>
                              </a:rPr>
                              <m:t>𝑈</m:t>
                            </m:r>
                          </m:e>
                          <m:sub>
                            <m:r>
                              <a:rPr lang="vi-VN" sz="2000" i="1">
                                <a:latin typeface="Cambria Math" panose="02040503050406030204" pitchFamily="18" charset="0"/>
                              </a:rPr>
                              <m:t>𝑖</m:t>
                            </m:r>
                          </m:sub>
                        </m:sSub>
                        <m:sSub>
                          <m:sSubPr>
                            <m:ctrlPr>
                              <a:rPr lang="en-US" sz="2000" i="1">
                                <a:latin typeface="Cambria Math" panose="02040503050406030204" pitchFamily="18" charset="0"/>
                              </a:rPr>
                            </m:ctrlPr>
                          </m:sSubPr>
                          <m:e>
                            <m:r>
                              <a:rPr lang="vi-VN" sz="2000" i="1">
                                <a:latin typeface="Cambria Math" panose="02040503050406030204" pitchFamily="18" charset="0"/>
                              </a:rPr>
                              <m:t>𝐺𝑊</m:t>
                            </m:r>
                          </m:e>
                          <m:sub>
                            <m:r>
                              <a:rPr lang="vi-VN" sz="2000" i="1">
                                <a:latin typeface="Cambria Math" panose="02040503050406030204" pitchFamily="18" charset="0"/>
                              </a:rPr>
                              <m:t>𝑗</m:t>
                            </m:r>
                          </m:sub>
                        </m:sSub>
                      </m:sub>
                    </m:sSub>
                  </m:oMath>
                </a14:m>
                <a:r>
                  <a:rPr lang="vi-VN" sz="2000" dirty="0"/>
                  <a:t> mà không biết mặt nạ định danh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𝑀𝐼𝐷</m:t>
                        </m:r>
                      </m:e>
                      <m:sub>
                        <m:r>
                          <a:rPr lang="vi-VN" sz="2000" i="1">
                            <a:latin typeface="Cambria Math" panose="02040503050406030204" pitchFamily="18" charset="0"/>
                          </a:rPr>
                          <m:t>𝑖</m:t>
                        </m:r>
                      </m:sub>
                    </m:sSub>
                  </m:oMath>
                </a14:m>
                <a:r>
                  <a:rPr lang="vi-VN" sz="2000" dirty="0"/>
                  <a:t> của người dùng và định danh của </a:t>
                </a:r>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𝐺𝑊</m:t>
                        </m:r>
                      </m:e>
                      <m:sub>
                        <m:r>
                          <a:rPr lang="vi-VN" sz="2000" i="1">
                            <a:latin typeface="Cambria Math" panose="02040503050406030204" pitchFamily="18" charset="0"/>
                          </a:rPr>
                          <m:t>𝑗</m:t>
                        </m:r>
                      </m:sub>
                    </m:sSub>
                  </m:oMath>
                </a14:m>
                <a:r>
                  <a:rPr lang="vi-VN" sz="2000" dirty="0"/>
                  <a:t>.</a:t>
                </a:r>
                <a:endParaRPr lang="vi-VN" dirty="0"/>
              </a:p>
              <a:p>
                <a:pPr algn="just"/>
                <a:endParaRPr lang="vi-VN" dirty="0"/>
              </a:p>
              <a:p>
                <a:pPr algn="just"/>
                <a:r>
                  <a:rPr lang="vi-VN" dirty="0"/>
                  <a:t>Thêm vào đó, kẻ tấn công không thể lấy </a:t>
                </a:r>
                <a14:m>
                  <m:oMath xmlns:m="http://schemas.openxmlformats.org/officeDocument/2006/math">
                    <m:sSub>
                      <m:sSubPr>
                        <m:ctrlPr>
                          <a:rPr lang="en-US" i="1"/>
                        </m:ctrlPr>
                      </m:sSubPr>
                      <m:e>
                        <m:r>
                          <a:rPr lang="vi-VN" i="1"/>
                          <m:t>𝐾</m:t>
                        </m:r>
                      </m:e>
                      <m:sub>
                        <m:r>
                          <a:rPr lang="vi-VN" i="1"/>
                          <m:t>𝑖</m:t>
                        </m:r>
                      </m:sub>
                    </m:sSub>
                  </m:oMath>
                </a14:m>
                <a:r>
                  <a:rPr lang="vi-VN" dirty="0"/>
                  <a:t> và </a:t>
                </a:r>
                <a14:m>
                  <m:oMath xmlns:m="http://schemas.openxmlformats.org/officeDocument/2006/math">
                    <m:sSub>
                      <m:sSubPr>
                        <m:ctrlPr>
                          <a:rPr lang="en-US" i="1"/>
                        </m:ctrlPr>
                      </m:sSubPr>
                      <m:e>
                        <m:r>
                          <a:rPr lang="vi-VN" i="1"/>
                          <m:t>𝐾</m:t>
                        </m:r>
                      </m:e>
                      <m:sub>
                        <m:r>
                          <a:rPr lang="vi-VN" i="1"/>
                          <m:t>𝑗</m:t>
                        </m:r>
                      </m:sub>
                    </m:sSub>
                  </m:oMath>
                </a14:m>
                <a:r>
                  <a:rPr lang="vi-VN" dirty="0"/>
                  <a:t> từ phản hồi đăng nhập và xác thực </a:t>
                </a:r>
                <a14:m>
                  <m:oMath xmlns:m="http://schemas.openxmlformats.org/officeDocument/2006/math">
                    <m:sSub>
                      <m:sSubPr>
                        <m:ctrlPr>
                          <a:rPr lang="en-US" i="1"/>
                        </m:ctrlPr>
                      </m:sSubPr>
                      <m:e>
                        <m:r>
                          <a:rPr lang="vi-VN" i="1"/>
                          <m:t>𝑀</m:t>
                        </m:r>
                      </m:e>
                      <m:sub>
                        <m:r>
                          <a:rPr lang="vi-VN" i="1"/>
                          <m:t>9</m:t>
                        </m:r>
                      </m:sub>
                    </m:sSub>
                    <m:r>
                      <a:rPr lang="vi-VN" i="1"/>
                      <m:t>=</m:t>
                    </m:r>
                    <m:sSub>
                      <m:sSubPr>
                        <m:ctrlPr>
                          <a:rPr lang="en-US" i="1"/>
                        </m:ctrlPr>
                      </m:sSubPr>
                      <m:e>
                        <m:r>
                          <a:rPr lang="vi-VN" i="1"/>
                          <m:t>𝐾</m:t>
                        </m:r>
                      </m:e>
                      <m:sub>
                        <m:r>
                          <a:rPr lang="vi-VN" i="1"/>
                          <m:t>𝑗</m:t>
                        </m:r>
                      </m:sub>
                    </m:sSub>
                    <m:r>
                      <a:rPr lang="vi-VN" i="1"/>
                      <m:t> ⊕</m:t>
                    </m:r>
                    <m:r>
                      <a:rPr lang="vi-VN" i="1"/>
                      <m:t>h</m:t>
                    </m:r>
                    <m:r>
                      <a:rPr lang="vi-VN" i="1"/>
                      <m:t>(</m:t>
                    </m:r>
                    <m:sSub>
                      <m:sSubPr>
                        <m:ctrlPr>
                          <a:rPr lang="en-US" i="1"/>
                        </m:ctrlPr>
                      </m:sSubPr>
                      <m:e>
                        <m:r>
                          <a:rPr lang="vi-VN" i="1"/>
                          <m:t>𝐺𝑊𝐼𝐷</m:t>
                        </m:r>
                      </m:e>
                      <m:sub>
                        <m:r>
                          <a:rPr lang="vi-VN" i="1"/>
                          <m:t>𝑗</m:t>
                        </m:r>
                      </m:sub>
                    </m:sSub>
                    <m:r>
                      <a:rPr lang="vi-VN" i="1"/>
                      <m:t> || </m:t>
                    </m:r>
                    <m:sSubSup>
                      <m:sSubSupPr>
                        <m:ctrlPr>
                          <a:rPr lang="en-US" i="1"/>
                        </m:ctrlPr>
                      </m:sSubSupPr>
                      <m:e>
                        <m:r>
                          <a:rPr lang="vi-VN" i="1"/>
                          <m:t>𝑦</m:t>
                        </m:r>
                      </m:e>
                      <m:sub>
                        <m:r>
                          <a:rPr lang="vi-VN" i="1"/>
                          <m:t>𝑖</m:t>
                        </m:r>
                      </m:sub>
                      <m:sup>
                        <m:r>
                          <a:rPr lang="vi-VN" i="1"/>
                          <m:t>∗</m:t>
                        </m:r>
                      </m:sup>
                    </m:sSubSup>
                    <m:r>
                      <a:rPr lang="vi-VN" i="1"/>
                      <m:t> || </m:t>
                    </m:r>
                    <m:sSub>
                      <m:sSubPr>
                        <m:ctrlPr>
                          <a:rPr lang="en-US" i="1"/>
                        </m:ctrlPr>
                      </m:sSubPr>
                      <m:e>
                        <m:r>
                          <a:rPr lang="vi-VN" i="1"/>
                          <m:t>𝑇</m:t>
                        </m:r>
                      </m:e>
                      <m:sub>
                        <m:r>
                          <a:rPr lang="vi-VN" i="1"/>
                          <m:t>3</m:t>
                        </m:r>
                      </m:sub>
                    </m:sSub>
                    <m:r>
                      <a:rPr lang="vi-VN" i="1"/>
                      <m:t>)</m:t>
                    </m:r>
                  </m:oMath>
                </a14:m>
                <a:r>
                  <a:rPr lang="vi-VN" dirty="0"/>
                  <a:t> và </a:t>
                </a:r>
                <a14:m>
                  <m:oMath xmlns:m="http://schemas.openxmlformats.org/officeDocument/2006/math">
                    <m:sSub>
                      <m:sSubPr>
                        <m:ctrlPr>
                          <a:rPr lang="en-US" i="1"/>
                        </m:ctrlPr>
                      </m:sSubPr>
                      <m:e>
                        <m:r>
                          <a:rPr lang="vi-VN" i="1"/>
                          <m:t>𝑀</m:t>
                        </m:r>
                      </m:e>
                      <m:sub>
                        <m:r>
                          <a:rPr lang="vi-VN" i="1"/>
                          <m:t>12</m:t>
                        </m:r>
                      </m:sub>
                    </m:sSub>
                    <m:r>
                      <a:rPr lang="vi-VN" i="1"/>
                      <m:t>=</m:t>
                    </m:r>
                    <m:sSub>
                      <m:sSubPr>
                        <m:ctrlPr>
                          <a:rPr lang="en-US" i="1"/>
                        </m:ctrlPr>
                      </m:sSubPr>
                      <m:e>
                        <m:r>
                          <a:rPr lang="vi-VN" i="1"/>
                          <m:t>𝑁𝐾</m:t>
                        </m:r>
                      </m:e>
                      <m:sub>
                        <m:r>
                          <a:rPr lang="vi-VN" i="1"/>
                          <m:t>𝑖</m:t>
                        </m:r>
                      </m:sub>
                    </m:sSub>
                    <m:r>
                      <a:rPr lang="vi-VN" i="1"/>
                      <m:t>⊕</m:t>
                    </m:r>
                    <m:r>
                      <a:rPr lang="vi-VN" i="1"/>
                      <m:t>h</m:t>
                    </m:r>
                    <m:r>
                      <a:rPr lang="vi-VN" i="1"/>
                      <m:t>(</m:t>
                    </m:r>
                    <m:sSubSup>
                      <m:sSubSupPr>
                        <m:ctrlPr>
                          <a:rPr lang="en-US" i="1"/>
                        </m:ctrlPr>
                      </m:sSubSupPr>
                      <m:e>
                        <m:r>
                          <a:rPr lang="vi-VN" i="1"/>
                          <m:t>𝑃𝑈</m:t>
                        </m:r>
                      </m:e>
                      <m:sub>
                        <m:r>
                          <a:rPr lang="vi-VN" i="1"/>
                          <m:t>𝑖</m:t>
                        </m:r>
                      </m:sub>
                      <m:sup>
                        <m:r>
                          <a:rPr lang="vi-VN" i="1"/>
                          <m:t>1</m:t>
                        </m:r>
                      </m:sup>
                    </m:sSubSup>
                    <m:r>
                      <a:rPr lang="vi-VN" i="1"/>
                      <m:t> || </m:t>
                    </m:r>
                    <m:sSubSup>
                      <m:sSubSupPr>
                        <m:ctrlPr>
                          <a:rPr lang="en-US" i="1"/>
                        </m:ctrlPr>
                      </m:sSubSupPr>
                      <m:e>
                        <m:r>
                          <a:rPr lang="vi-VN" i="1"/>
                          <m:t>𝑣</m:t>
                        </m:r>
                      </m:e>
                      <m:sub>
                        <m:r>
                          <a:rPr lang="vi-VN" i="1"/>
                          <m:t>𝑗</m:t>
                        </m:r>
                      </m:sub>
                      <m:sup>
                        <m:r>
                          <a:rPr lang="vi-VN" i="1"/>
                          <m:t>∗</m:t>
                        </m:r>
                      </m:sup>
                    </m:sSubSup>
                    <m:r>
                      <a:rPr lang="vi-VN" i="1"/>
                      <m:t> || </m:t>
                    </m:r>
                    <m:sSub>
                      <m:sSubPr>
                        <m:ctrlPr>
                          <a:rPr lang="en-US" i="1"/>
                        </m:ctrlPr>
                      </m:sSubPr>
                      <m:e>
                        <m:r>
                          <a:rPr lang="vi-VN" i="1"/>
                          <m:t>𝑇</m:t>
                        </m:r>
                      </m:e>
                      <m:sub>
                        <m:r>
                          <a:rPr lang="vi-VN" i="1"/>
                          <m:t>3</m:t>
                        </m:r>
                      </m:sub>
                    </m:sSub>
                    <m:r>
                      <a:rPr lang="vi-VN" i="1"/>
                      <m:t>)</m:t>
                    </m:r>
                  </m:oMath>
                </a14:m>
                <a:r>
                  <a:rPr lang="vi-VN" dirty="0"/>
                  <a:t> mà không biết </a:t>
                </a:r>
                <a14:m>
                  <m:oMath xmlns:m="http://schemas.openxmlformats.org/officeDocument/2006/math">
                    <m:sSub>
                      <m:sSubPr>
                        <m:ctrlPr>
                          <a:rPr lang="en-US" i="1"/>
                        </m:ctrlPr>
                      </m:sSubPr>
                      <m:e>
                        <m:r>
                          <a:rPr lang="vi-VN" i="1"/>
                          <m:t>𝑦</m:t>
                        </m:r>
                      </m:e>
                      <m:sub>
                        <m:r>
                          <a:rPr lang="vi-VN" i="1"/>
                          <m:t>𝑖</m:t>
                        </m:r>
                      </m:sub>
                    </m:sSub>
                  </m:oMath>
                </a14:m>
                <a:r>
                  <a:rPr lang="vi-VN" dirty="0"/>
                  <a:t> và </a:t>
                </a:r>
                <a14:m>
                  <m:oMath xmlns:m="http://schemas.openxmlformats.org/officeDocument/2006/math">
                    <m:sSub>
                      <m:sSubPr>
                        <m:ctrlPr>
                          <a:rPr lang="en-US" i="1"/>
                        </m:ctrlPr>
                      </m:sSubPr>
                      <m:e>
                        <m:r>
                          <a:rPr lang="vi-VN" i="1"/>
                          <m:t>𝑧</m:t>
                        </m:r>
                      </m:e>
                      <m:sub>
                        <m:r>
                          <a:rPr lang="vi-VN" i="1"/>
                          <m:t>𝑖</m:t>
                        </m:r>
                      </m:sub>
                    </m:sSub>
                  </m:oMath>
                </a14:m>
                <a:r>
                  <a:rPr lang="vi-VN" dirty="0"/>
                  <a:t> tương ứng.</a:t>
                </a:r>
              </a:p>
              <a:p>
                <a:pPr algn="just"/>
                <a:endParaRPr lang="en-US" dirty="0"/>
              </a:p>
              <a:p>
                <a:pPr algn="just"/>
                <a:r>
                  <a:rPr lang="vi-VN" dirty="0"/>
                  <a:t>Do đó, lược đồ được đề xuất của chúng tôi đạt được thỏa thuận khóa bảo mật và rò rỉ thông tin tạm thời cụ thể theo phiên, </a:t>
                </a:r>
                <a14:m>
                  <m:oMath xmlns:m="http://schemas.openxmlformats.org/officeDocument/2006/math">
                    <m:sSub>
                      <m:sSubPr>
                        <m:ctrlPr>
                          <a:rPr lang="en-US" i="1"/>
                        </m:ctrlPr>
                      </m:sSubPr>
                      <m:e>
                        <m:r>
                          <a:rPr lang="vi-VN" i="1"/>
                          <m:t>𝐾</m:t>
                        </m:r>
                      </m:e>
                      <m:sub>
                        <m:r>
                          <a:rPr lang="vi-VN" i="1"/>
                          <m:t>𝑖</m:t>
                        </m:r>
                      </m:sub>
                    </m:sSub>
                  </m:oMath>
                </a14:m>
                <a:r>
                  <a:rPr lang="vi-VN" dirty="0"/>
                  <a:t> và </a:t>
                </a:r>
                <a14:m>
                  <m:oMath xmlns:m="http://schemas.openxmlformats.org/officeDocument/2006/math">
                    <m:sSub>
                      <m:sSubPr>
                        <m:ctrlPr>
                          <a:rPr lang="en-US" i="1"/>
                        </m:ctrlPr>
                      </m:sSubPr>
                      <m:e>
                        <m:r>
                          <a:rPr lang="vi-VN" i="1"/>
                          <m:t>𝐾</m:t>
                        </m:r>
                      </m:e>
                      <m:sub>
                        <m:r>
                          <a:rPr lang="vi-VN" i="1"/>
                          <m:t>𝑗</m:t>
                        </m:r>
                      </m:sub>
                    </m:sSub>
                  </m:oMath>
                </a14:m>
                <a:r>
                  <a:rPr lang="vi-VN" dirty="0"/>
                  <a:t> không ảnh hưởng đến bảo mật của khóa phiên đã thiết lập.</a:t>
                </a:r>
                <a:endParaRPr lang="en-US" dirty="0"/>
              </a:p>
              <a:p>
                <a:pPr algn="just"/>
                <a:endParaRPr lang="en-US" dirty="0"/>
              </a:p>
            </p:txBody>
          </p:sp>
        </mc:Choice>
        <mc:Fallback>
          <p:sp>
            <p:nvSpPr>
              <p:cNvPr id="3" name="Content Placeholder 2">
                <a:extLst>
                  <a:ext uri="{FF2B5EF4-FFF2-40B4-BE49-F238E27FC236}">
                    <a16:creationId xmlns:a16="http://schemas.microsoft.com/office/drawing/2014/main" id="{14C30D7F-F769-474B-9ED9-06552E9DA46F}"/>
                  </a:ext>
                </a:extLst>
              </p:cNvPr>
              <p:cNvSpPr>
                <a:spLocks noGrp="1" noRot="1" noChangeAspect="1" noMove="1" noResize="1" noEditPoints="1" noAdjustHandles="1" noChangeArrowheads="1" noChangeShapeType="1" noTextEdit="1"/>
              </p:cNvSpPr>
              <p:nvPr>
                <p:ph idx="1"/>
              </p:nvPr>
            </p:nvSpPr>
            <p:spPr>
              <a:blipFill>
                <a:blip r:embed="rId2"/>
                <a:stretch>
                  <a:fillRect l="-772" t="-112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22D5EFE-635B-474E-A8A3-0EB7DD59BC30}"/>
              </a:ext>
            </a:extLst>
          </p:cNvPr>
          <p:cNvSpPr>
            <a:spLocks noGrp="1"/>
          </p:cNvSpPr>
          <p:nvPr>
            <p:ph type="sldNum" sz="quarter" idx="12"/>
          </p:nvPr>
        </p:nvSpPr>
        <p:spPr/>
        <p:txBody>
          <a:bodyPr/>
          <a:lstStyle/>
          <a:p>
            <a:fld id="{20B7F220-0825-4B9B-9156-FF79F33775FE}" type="slidenum">
              <a:rPr lang="vi-VN" smtClean="0"/>
              <a:t>56</a:t>
            </a:fld>
            <a:endParaRPr lang="vi-VN"/>
          </a:p>
        </p:txBody>
      </p:sp>
    </p:spTree>
    <p:extLst>
      <p:ext uri="{BB962C8B-B14F-4D97-AF65-F5344CB8AC3E}">
        <p14:creationId xmlns:p14="http://schemas.microsoft.com/office/powerpoint/2010/main" val="1334462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68BE-23A0-EF4B-BE4D-4B18E2BA9E0E}"/>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58BC7D-8328-9148-807B-7CEF1AAB5548}"/>
                  </a:ext>
                </a:extLst>
              </p:cNvPr>
              <p:cNvSpPr>
                <a:spLocks noGrp="1"/>
              </p:cNvSpPr>
              <p:nvPr>
                <p:ph idx="1"/>
              </p:nvPr>
            </p:nvSpPr>
            <p:spPr/>
            <p:txBody>
              <a:bodyPr/>
              <a:lstStyle/>
              <a:p>
                <a:pPr marL="0" indent="0">
                  <a:buNone/>
                </a:pPr>
                <a:r>
                  <a:rPr lang="vi-VN" b="1" dirty="0"/>
                  <a:t>Ẩn danh với tính không liên kết</a:t>
                </a:r>
              </a:p>
              <a:p>
                <a:endParaRPr lang="en-US" dirty="0"/>
              </a:p>
              <a:p>
                <a:r>
                  <a:rPr lang="vi-VN" dirty="0"/>
                  <a:t>Từ giai đoạn đăng ký, người dùng luôn luôn sử dụng mặt nạ định danh </a:t>
                </a:r>
                <a14:m>
                  <m:oMath xmlns:m="http://schemas.openxmlformats.org/officeDocument/2006/math">
                    <m:sSub>
                      <m:sSubPr>
                        <m:ctrlPr>
                          <a:rPr lang="en-US" i="1"/>
                        </m:ctrlPr>
                      </m:sSubPr>
                      <m:e>
                        <m:r>
                          <a:rPr lang="vi-VN" i="1"/>
                          <m:t>𝑀𝐼𝐷</m:t>
                        </m:r>
                      </m:e>
                      <m:sub>
                        <m:r>
                          <a:rPr lang="vi-VN" i="1"/>
                          <m:t>𝑖</m:t>
                        </m:r>
                      </m:sub>
                    </m:sSub>
                    <m:r>
                      <a:rPr lang="vi-VN" i="1"/>
                      <m:t>=</m:t>
                    </m:r>
                    <m:r>
                      <a:rPr lang="vi-VN" i="1"/>
                      <m:t>h</m:t>
                    </m:r>
                    <m:r>
                      <a:rPr lang="vi-VN" i="1"/>
                      <m:t>(</m:t>
                    </m:r>
                    <m:sSub>
                      <m:sSubPr>
                        <m:ctrlPr>
                          <a:rPr lang="en-US" i="1"/>
                        </m:ctrlPr>
                      </m:sSubPr>
                      <m:e>
                        <m:sSub>
                          <m:sSubPr>
                            <m:ctrlPr>
                              <a:rPr lang="en-US" i="1"/>
                            </m:ctrlPr>
                          </m:sSubPr>
                          <m:e>
                            <m:r>
                              <a:rPr lang="vi-VN" i="1"/>
                              <m:t>𝑎</m:t>
                            </m:r>
                          </m:e>
                          <m:sub>
                            <m:r>
                              <a:rPr lang="vi-VN" i="1"/>
                              <m:t>𝑖</m:t>
                            </m:r>
                          </m:sub>
                        </m:sSub>
                        <m:r>
                          <a:rPr lang="vi-VN" i="1"/>
                          <m:t> || </m:t>
                        </m:r>
                        <m:r>
                          <a:rPr lang="vi-VN" i="1"/>
                          <m:t>𝐼𝐷</m:t>
                        </m:r>
                      </m:e>
                      <m:sub>
                        <m:r>
                          <a:rPr lang="vi-VN" i="1"/>
                          <m:t>𝑖</m:t>
                        </m:r>
                      </m:sub>
                    </m:sSub>
                    <m:r>
                      <a:rPr lang="vi-VN" i="1"/>
                      <m:t>)</m:t>
                    </m:r>
                  </m:oMath>
                </a14:m>
                <a:r>
                  <a:rPr lang="vi-VN" dirty="0"/>
                  <a:t> thay vì định danh thật </a:t>
                </a:r>
                <a14:m>
                  <m:oMath xmlns:m="http://schemas.openxmlformats.org/officeDocument/2006/math">
                    <m:sSub>
                      <m:sSubPr>
                        <m:ctrlPr>
                          <a:rPr lang="en-US" i="1"/>
                        </m:ctrlPr>
                      </m:sSubPr>
                      <m:e>
                        <m:r>
                          <a:rPr lang="vi-VN" i="1"/>
                          <m:t>𝐼𝐷</m:t>
                        </m:r>
                      </m:e>
                      <m:sub>
                        <m:r>
                          <a:rPr lang="vi-VN" i="1"/>
                          <m:t>𝑖</m:t>
                        </m:r>
                      </m:sub>
                    </m:sSub>
                  </m:oMath>
                </a14:m>
                <a:r>
                  <a:rPr lang="vi-VN" dirty="0"/>
                  <a:t>. Trong giai đoạn xác thực đăng nhập, người dùng và </a:t>
                </a:r>
                <a14:m>
                  <m:oMath xmlns:m="http://schemas.openxmlformats.org/officeDocument/2006/math">
                    <m:sSub>
                      <m:sSubPr>
                        <m:ctrlPr>
                          <a:rPr lang="en-US" i="1"/>
                        </m:ctrlPr>
                      </m:sSubPr>
                      <m:e>
                        <m:r>
                          <a:rPr lang="vi-VN" i="1"/>
                          <m:t>𝐺𝑊</m:t>
                        </m:r>
                      </m:e>
                      <m:sub>
                        <m:r>
                          <a:rPr lang="vi-VN" i="1"/>
                          <m:t>𝑗</m:t>
                        </m:r>
                      </m:sub>
                    </m:sSub>
                  </m:oMath>
                </a14:m>
                <a:r>
                  <a:rPr lang="vi-VN" dirty="0"/>
                  <a:t> ẩn </a:t>
                </a:r>
                <a14:m>
                  <m:oMath xmlns:m="http://schemas.openxmlformats.org/officeDocument/2006/math">
                    <m:sSub>
                      <m:sSubPr>
                        <m:ctrlPr>
                          <a:rPr lang="en-US" i="1"/>
                        </m:ctrlPr>
                      </m:sSubPr>
                      <m:e>
                        <m:r>
                          <a:rPr lang="vi-VN" i="1"/>
                          <m:t>𝑀𝐼𝐷</m:t>
                        </m:r>
                      </m:e>
                      <m:sub>
                        <m:r>
                          <a:rPr lang="vi-VN" i="1"/>
                          <m:t>𝑖</m:t>
                        </m:r>
                      </m:sub>
                    </m:sSub>
                  </m:oMath>
                </a14:m>
                <a:r>
                  <a:rPr lang="vi-VN" dirty="0"/>
                  <a:t> và </a:t>
                </a:r>
                <a14:m>
                  <m:oMath xmlns:m="http://schemas.openxmlformats.org/officeDocument/2006/math">
                    <m:sSub>
                      <m:sSubPr>
                        <m:ctrlPr>
                          <a:rPr lang="en-US" i="1"/>
                        </m:ctrlPr>
                      </m:sSubPr>
                      <m:e>
                        <m:r>
                          <a:rPr lang="vi-VN" i="1"/>
                          <m:t>𝐺𝑊𝐼𝐷</m:t>
                        </m:r>
                      </m:e>
                      <m:sub>
                        <m:r>
                          <a:rPr lang="vi-VN" i="1"/>
                          <m:t>𝑖</m:t>
                        </m:r>
                      </m:sub>
                    </m:sSub>
                  </m:oMath>
                </a14:m>
                <a:r>
                  <a:rPr lang="vi-VN" dirty="0"/>
                  <a:t> bằng tính toán mặt nạ phiên bản </a:t>
                </a:r>
                <a14:m>
                  <m:oMath xmlns:m="http://schemas.openxmlformats.org/officeDocument/2006/math">
                    <m:sSub>
                      <m:sSubPr>
                        <m:ctrlPr>
                          <a:rPr lang="en-US" i="1"/>
                        </m:ctrlPr>
                      </m:sSubPr>
                      <m:e>
                        <m:r>
                          <a:rPr lang="vi-VN" i="1"/>
                          <m:t>𝑀</m:t>
                        </m:r>
                      </m:e>
                      <m:sub>
                        <m:r>
                          <a:rPr lang="vi-VN" i="1"/>
                          <m:t>1</m:t>
                        </m:r>
                      </m:sub>
                    </m:sSub>
                    <m:r>
                      <a:rPr lang="vi-VN" i="1"/>
                      <m:t>=</m:t>
                    </m:r>
                    <m:r>
                      <a:rPr lang="vi-VN" i="1"/>
                      <m:t>h</m:t>
                    </m:r>
                    <m:r>
                      <a:rPr lang="vi-VN" i="1"/>
                      <m:t>(</m:t>
                    </m:r>
                    <m:sSubSup>
                      <m:sSubSupPr>
                        <m:ctrlPr>
                          <a:rPr lang="en-US" i="1"/>
                        </m:ctrlPr>
                      </m:sSubSupPr>
                      <m:e>
                        <m:r>
                          <a:rPr lang="vi-VN" i="1"/>
                          <m:t>𝑧</m:t>
                        </m:r>
                      </m:e>
                      <m:sub>
                        <m:r>
                          <a:rPr lang="vi-VN" i="1"/>
                          <m:t>𝑖</m:t>
                        </m:r>
                      </m:sub>
                      <m:sup>
                        <m:r>
                          <a:rPr lang="vi-VN" i="1"/>
                          <m:t>1∗</m:t>
                        </m:r>
                      </m:sup>
                    </m:sSubSup>
                    <m:r>
                      <a:rPr lang="vi-VN" i="1"/>
                      <m:t> || </m:t>
                    </m:r>
                    <m:sSub>
                      <m:sSubPr>
                        <m:ctrlPr>
                          <a:rPr lang="en-US" i="1"/>
                        </m:ctrlPr>
                      </m:sSubPr>
                      <m:e>
                        <m:r>
                          <a:rPr lang="vi-VN" i="1"/>
                          <m:t>𝑇</m:t>
                        </m:r>
                      </m:e>
                      <m:sub>
                        <m:r>
                          <a:rPr lang="vi-VN" i="1"/>
                          <m:t>1</m:t>
                        </m:r>
                      </m:sub>
                    </m:sSub>
                    <m:r>
                      <a:rPr lang="vi-VN" i="1"/>
                      <m:t>) ⊕ </m:t>
                    </m:r>
                    <m:sSub>
                      <m:sSubPr>
                        <m:ctrlPr>
                          <a:rPr lang="en-US" i="1"/>
                        </m:ctrlPr>
                      </m:sSubPr>
                      <m:e>
                        <m:r>
                          <a:rPr lang="vi-VN" i="1"/>
                          <m:t>𝑀𝐼𝐷</m:t>
                        </m:r>
                      </m:e>
                      <m:sub>
                        <m:r>
                          <a:rPr lang="vi-VN" i="1"/>
                          <m:t>𝑖</m:t>
                        </m:r>
                      </m:sub>
                    </m:sSub>
                  </m:oMath>
                </a14:m>
                <a:r>
                  <a:rPr lang="vi-VN" dirty="0"/>
                  <a:t> và </a:t>
                </a:r>
                <a14:m>
                  <m:oMath xmlns:m="http://schemas.openxmlformats.org/officeDocument/2006/math">
                    <m:sSub>
                      <m:sSubPr>
                        <m:ctrlPr>
                          <a:rPr lang="en-US" i="1"/>
                        </m:ctrlPr>
                      </m:sSubPr>
                      <m:e>
                        <m:r>
                          <a:rPr lang="vi-VN" i="1"/>
                          <m:t>𝑀</m:t>
                        </m:r>
                      </m:e>
                      <m:sub>
                        <m:r>
                          <a:rPr lang="vi-VN" i="1"/>
                          <m:t>5</m:t>
                        </m:r>
                      </m:sub>
                    </m:sSub>
                    <m:r>
                      <a:rPr lang="vi-VN" i="1"/>
                      <m:t>=</m:t>
                    </m:r>
                    <m:r>
                      <a:rPr lang="vi-VN" i="1"/>
                      <m:t>h</m:t>
                    </m:r>
                    <m:r>
                      <a:rPr lang="vi-VN" i="1"/>
                      <m:t>(</m:t>
                    </m:r>
                    <m:sSub>
                      <m:sSubPr>
                        <m:ctrlPr>
                          <a:rPr lang="en-US" i="1"/>
                        </m:ctrlPr>
                      </m:sSubPr>
                      <m:e>
                        <m:r>
                          <a:rPr lang="vi-VN" i="1"/>
                          <m:t>𝑤</m:t>
                        </m:r>
                      </m:e>
                      <m:sub>
                        <m:r>
                          <a:rPr lang="vi-VN" i="1"/>
                          <m:t>𝑗</m:t>
                        </m:r>
                      </m:sub>
                    </m:sSub>
                    <m:r>
                      <a:rPr lang="vi-VN" i="1"/>
                      <m:t> || </m:t>
                    </m:r>
                    <m:sSub>
                      <m:sSubPr>
                        <m:ctrlPr>
                          <a:rPr lang="en-US" i="1"/>
                        </m:ctrlPr>
                      </m:sSubPr>
                      <m:e>
                        <m:r>
                          <a:rPr lang="vi-VN" i="1"/>
                          <m:t>𝑇</m:t>
                        </m:r>
                      </m:e>
                      <m:sub>
                        <m:r>
                          <a:rPr lang="vi-VN" i="1"/>
                          <m:t>2</m:t>
                        </m:r>
                      </m:sub>
                    </m:sSub>
                    <m:r>
                      <a:rPr lang="vi-VN" i="1"/>
                      <m:t>) ⊕ </m:t>
                    </m:r>
                    <m:sSub>
                      <m:sSubPr>
                        <m:ctrlPr>
                          <a:rPr lang="en-US" i="1"/>
                        </m:ctrlPr>
                      </m:sSubPr>
                      <m:e>
                        <m:r>
                          <a:rPr lang="vi-VN" i="1"/>
                          <m:t>𝐺𝑊𝐼𝐷</m:t>
                        </m:r>
                      </m:e>
                      <m:sub>
                        <m:r>
                          <a:rPr lang="vi-VN" i="1"/>
                          <m:t>𝑖</m:t>
                        </m:r>
                      </m:sub>
                    </m:sSub>
                  </m:oMath>
                </a14:m>
                <a:r>
                  <a:rPr lang="vi-VN" dirty="0"/>
                  <a:t> tương ứng.</a:t>
                </a:r>
              </a:p>
              <a:p>
                <a:r>
                  <a:rPr lang="vi-VN" dirty="0"/>
                  <a:t> Bởi vì tất cả tin nhắn trong giai đoạn đăng nhập và xác thực được chuyển thông qua kênh công khai, kẻ tấn công có thể đơn giản nghe lén trên kênh đó. Nếu kẻ tấn công nghe lén trên giao tiếp giữa tất cả các bên trong giai đoạn đăng nhập và xác thực, hắn không thể xác định định danh </a:t>
                </a:r>
                <a14:m>
                  <m:oMath xmlns:m="http://schemas.openxmlformats.org/officeDocument/2006/math">
                    <m:sSub>
                      <m:sSubPr>
                        <m:ctrlPr>
                          <a:rPr lang="en-US" i="1"/>
                        </m:ctrlPr>
                      </m:sSubPr>
                      <m:e>
                        <m:r>
                          <a:rPr lang="vi-VN" i="1"/>
                          <m:t>𝑀𝐼𝐷</m:t>
                        </m:r>
                      </m:e>
                      <m:sub>
                        <m:r>
                          <a:rPr lang="vi-VN" i="1"/>
                          <m:t>𝑖</m:t>
                        </m:r>
                      </m:sub>
                    </m:sSub>
                  </m:oMath>
                </a14:m>
                <a:r>
                  <a:rPr lang="vi-VN" dirty="0"/>
                  <a:t> và </a:t>
                </a:r>
                <a14:m>
                  <m:oMath xmlns:m="http://schemas.openxmlformats.org/officeDocument/2006/math">
                    <m:sSub>
                      <m:sSubPr>
                        <m:ctrlPr>
                          <a:rPr lang="en-US" i="1"/>
                        </m:ctrlPr>
                      </m:sSubPr>
                      <m:e>
                        <m:r>
                          <a:rPr lang="vi-VN" i="1"/>
                          <m:t>𝐺𝑊</m:t>
                        </m:r>
                      </m:e>
                      <m:sub>
                        <m:r>
                          <a:rPr lang="vi-VN" i="1"/>
                          <m:t>𝑗</m:t>
                        </m:r>
                      </m:sub>
                    </m:sSub>
                  </m:oMath>
                </a14:m>
                <a:r>
                  <a:rPr lang="vi-VN" dirty="0"/>
                  <a:t> từ tin nhắn bị chặn.</a:t>
                </a:r>
                <a:endParaRPr lang="en-US" dirty="0"/>
              </a:p>
              <a:p>
                <a:endParaRPr lang="en-US" dirty="0"/>
              </a:p>
            </p:txBody>
          </p:sp>
        </mc:Choice>
        <mc:Fallback>
          <p:sp>
            <p:nvSpPr>
              <p:cNvPr id="3" name="Content Placeholder 2">
                <a:extLst>
                  <a:ext uri="{FF2B5EF4-FFF2-40B4-BE49-F238E27FC236}">
                    <a16:creationId xmlns:a16="http://schemas.microsoft.com/office/drawing/2014/main" id="{1658BC7D-8328-9148-807B-7CEF1AAB5548}"/>
                  </a:ext>
                </a:extLst>
              </p:cNvPr>
              <p:cNvSpPr>
                <a:spLocks noGrp="1" noRot="1" noChangeAspect="1" noMove="1" noResize="1" noEditPoints="1" noAdjustHandles="1" noChangeArrowheads="1" noChangeShapeType="1" noTextEdit="1"/>
              </p:cNvSpPr>
              <p:nvPr>
                <p:ph idx="1"/>
              </p:nvPr>
            </p:nvSpPr>
            <p:spPr>
              <a:blipFill>
                <a:blip r:embed="rId2"/>
                <a:stretch>
                  <a:fillRect l="-926" t="-840" r="-13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7555D41-939C-7D42-A536-DE0E9DBB7D07}"/>
              </a:ext>
            </a:extLst>
          </p:cNvPr>
          <p:cNvSpPr>
            <a:spLocks noGrp="1"/>
          </p:cNvSpPr>
          <p:nvPr>
            <p:ph type="sldNum" sz="quarter" idx="12"/>
          </p:nvPr>
        </p:nvSpPr>
        <p:spPr/>
        <p:txBody>
          <a:bodyPr/>
          <a:lstStyle/>
          <a:p>
            <a:fld id="{20B7F220-0825-4B9B-9156-FF79F33775FE}" type="slidenum">
              <a:rPr lang="vi-VN" smtClean="0"/>
              <a:t>57</a:t>
            </a:fld>
            <a:endParaRPr lang="vi-VN"/>
          </a:p>
        </p:txBody>
      </p:sp>
    </p:spTree>
    <p:extLst>
      <p:ext uri="{BB962C8B-B14F-4D97-AF65-F5344CB8AC3E}">
        <p14:creationId xmlns:p14="http://schemas.microsoft.com/office/powerpoint/2010/main" val="3196193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68BE-23A0-EF4B-BE4D-4B18E2BA9E0E}"/>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658BC7D-8328-9148-807B-7CEF1AAB5548}"/>
                  </a:ext>
                </a:extLst>
              </p:cNvPr>
              <p:cNvSpPr>
                <a:spLocks noGrp="1"/>
              </p:cNvSpPr>
              <p:nvPr>
                <p:ph idx="1"/>
              </p:nvPr>
            </p:nvSpPr>
            <p:spPr/>
            <p:txBody>
              <a:bodyPr/>
              <a:lstStyle/>
              <a:p>
                <a:pPr algn="just"/>
                <a:r>
                  <a:rPr lang="vi-VN" dirty="0"/>
                  <a:t>Để cho phép IAS định danh từng người dùng và </a:t>
                </a:r>
                <a14:m>
                  <m:oMath xmlns:m="http://schemas.openxmlformats.org/officeDocument/2006/math">
                    <m:sSub>
                      <m:sSubPr>
                        <m:ctrlPr>
                          <a:rPr lang="en-US" i="1"/>
                        </m:ctrlPr>
                      </m:sSubPr>
                      <m:e>
                        <m:r>
                          <a:rPr lang="vi-VN" i="1"/>
                          <m:t>𝐺𝑊</m:t>
                        </m:r>
                      </m:e>
                      <m:sub>
                        <m:r>
                          <a:rPr lang="vi-VN" i="1"/>
                          <m:t>𝑗</m:t>
                        </m:r>
                      </m:sub>
                    </m:sSub>
                  </m:oMath>
                </a14:m>
                <a:r>
                  <a:rPr lang="vi-VN" dirty="0"/>
                  <a:t>, mô hình đề xuất tận dụng ký danh 1 lần </a:t>
                </a:r>
                <a14:m>
                  <m:oMath xmlns:m="http://schemas.openxmlformats.org/officeDocument/2006/math">
                    <m:sSubSup>
                      <m:sSubSupPr>
                        <m:ctrlPr>
                          <a:rPr lang="en-US" i="1"/>
                        </m:ctrlPr>
                      </m:sSubSupPr>
                      <m:e>
                        <m:r>
                          <a:rPr lang="vi-VN" i="1"/>
                          <m:t>𝑃𝑈</m:t>
                        </m:r>
                      </m:e>
                      <m:sub>
                        <m:r>
                          <a:rPr lang="vi-VN" i="1"/>
                          <m:t>𝑖</m:t>
                        </m:r>
                      </m:sub>
                      <m:sup>
                        <m:r>
                          <a:rPr lang="vi-VN" i="1"/>
                          <m:t>𝑘</m:t>
                        </m:r>
                      </m:sup>
                    </m:sSubSup>
                  </m:oMath>
                </a14:m>
                <a:r>
                  <a:rPr lang="vi-VN" dirty="0"/>
                  <a:t> và </a:t>
                </a:r>
                <a14:m>
                  <m:oMath xmlns:m="http://schemas.openxmlformats.org/officeDocument/2006/math">
                    <m:sSubSup>
                      <m:sSubSupPr>
                        <m:ctrlPr>
                          <a:rPr lang="en-US" i="1"/>
                        </m:ctrlPr>
                      </m:sSubSupPr>
                      <m:e>
                        <m:r>
                          <a:rPr lang="vi-VN" i="1"/>
                          <m:t>𝑃𝐺𝑊</m:t>
                        </m:r>
                      </m:e>
                      <m:sub>
                        <m:r>
                          <a:rPr lang="vi-VN" i="1"/>
                          <m:t>𝑖</m:t>
                        </m:r>
                      </m:sub>
                      <m:sup>
                        <m:r>
                          <a:rPr lang="vi-VN" i="1"/>
                          <m:t>𝑘</m:t>
                        </m:r>
                      </m:sup>
                    </m:sSubSup>
                  </m:oMath>
                </a14:m>
                <a:r>
                  <a:rPr lang="vi-VN" dirty="0"/>
                  <a:t>, nà khác với từng phiên đăng nhập và xác thực. Trong khi đăng nhập và xác thực lần thứ “k”, những ký danh này được cập nhật riêng cho lần đăng nhập và xác thực thứ “k + 1” sử dụng số ngẫu nhiên </a:t>
                </a:r>
                <a14:m>
                  <m:oMath xmlns:m="http://schemas.openxmlformats.org/officeDocument/2006/math">
                    <m:sSubSup>
                      <m:sSubSupPr>
                        <m:ctrlPr>
                          <a:rPr lang="en-US" i="1"/>
                        </m:ctrlPr>
                      </m:sSubSupPr>
                      <m:e>
                        <m:r>
                          <a:rPr lang="vi-VN" i="1"/>
                          <m:t>𝑟</m:t>
                        </m:r>
                      </m:e>
                      <m:sub>
                        <m:r>
                          <a:rPr lang="vi-VN" i="1"/>
                          <m:t>𝑖</m:t>
                        </m:r>
                      </m:sub>
                      <m:sup>
                        <m:r>
                          <a:rPr lang="vi-VN" i="1"/>
                          <m:t>𝑘</m:t>
                        </m:r>
                      </m:sup>
                    </m:sSubSup>
                  </m:oMath>
                </a14:m>
                <a:r>
                  <a:rPr lang="vi-VN" dirty="0"/>
                  <a:t> và </a:t>
                </a:r>
                <a14:m>
                  <m:oMath xmlns:m="http://schemas.openxmlformats.org/officeDocument/2006/math">
                    <m:sSubSup>
                      <m:sSubSupPr>
                        <m:ctrlPr>
                          <a:rPr lang="en-US" i="1"/>
                        </m:ctrlPr>
                      </m:sSubSupPr>
                      <m:e>
                        <m:r>
                          <a:rPr lang="vi-VN" i="1"/>
                          <m:t>𝑠</m:t>
                        </m:r>
                      </m:e>
                      <m:sub>
                        <m:r>
                          <a:rPr lang="vi-VN" i="1"/>
                          <m:t>𝑗</m:t>
                        </m:r>
                      </m:sub>
                      <m:sup>
                        <m:r>
                          <a:rPr lang="vi-VN" i="1"/>
                          <m:t>𝑘</m:t>
                        </m:r>
                      </m:sup>
                    </m:sSubSup>
                  </m:oMath>
                </a14:m>
                <a:r>
                  <a:rPr lang="vi-VN" dirty="0"/>
                  <a:t> được chọn bởi người dùng và </a:t>
                </a:r>
                <a14:m>
                  <m:oMath xmlns:m="http://schemas.openxmlformats.org/officeDocument/2006/math">
                    <m:sSub>
                      <m:sSubPr>
                        <m:ctrlPr>
                          <a:rPr lang="en-US" i="1"/>
                        </m:ctrlPr>
                      </m:sSubPr>
                      <m:e>
                        <m:r>
                          <a:rPr lang="vi-VN" i="1"/>
                          <m:t>𝐺𝑊</m:t>
                        </m:r>
                      </m:e>
                      <m:sub>
                        <m:r>
                          <a:rPr lang="vi-VN" i="1"/>
                          <m:t>𝑗</m:t>
                        </m:r>
                      </m:sub>
                    </m:sSub>
                  </m:oMath>
                </a14:m>
                <a:r>
                  <a:rPr lang="vi-VN" dirty="0"/>
                  <a:t> tương ứng.</a:t>
                </a:r>
              </a:p>
              <a:p>
                <a:pPr algn="just"/>
                <a:endParaRPr lang="en-US" dirty="0"/>
              </a:p>
              <a:p>
                <a:pPr algn="just"/>
                <a:r>
                  <a:rPr lang="vi-VN" dirty="0"/>
                  <a:t>IAS cũng cho phép cập nhật ký danh sử dụng </a:t>
                </a:r>
                <a14:m>
                  <m:oMath xmlns:m="http://schemas.openxmlformats.org/officeDocument/2006/math">
                    <m:sSubSup>
                      <m:sSubSupPr>
                        <m:ctrlPr>
                          <a:rPr lang="en-US" i="1"/>
                        </m:ctrlPr>
                      </m:sSubSupPr>
                      <m:e>
                        <m:r>
                          <a:rPr lang="vi-VN" i="1"/>
                          <m:t>𝑟</m:t>
                        </m:r>
                      </m:e>
                      <m:sub>
                        <m:r>
                          <a:rPr lang="vi-VN" i="1"/>
                          <m:t>𝑖</m:t>
                        </m:r>
                      </m:sub>
                      <m:sup>
                        <m:r>
                          <a:rPr lang="vi-VN" i="1"/>
                          <m:t>∗</m:t>
                        </m:r>
                        <m:r>
                          <a:rPr lang="vi-VN" i="1"/>
                          <m:t>𝑘</m:t>
                        </m:r>
                      </m:sup>
                    </m:sSubSup>
                  </m:oMath>
                </a14:m>
                <a:r>
                  <a:rPr lang="vi-VN" dirty="0"/>
                  <a:t> và </a:t>
                </a:r>
                <a14:m>
                  <m:oMath xmlns:m="http://schemas.openxmlformats.org/officeDocument/2006/math">
                    <m:sSubSup>
                      <m:sSubSupPr>
                        <m:ctrlPr>
                          <a:rPr lang="en-US" i="1"/>
                        </m:ctrlPr>
                      </m:sSubSupPr>
                      <m:e>
                        <m:r>
                          <a:rPr lang="vi-VN" i="1"/>
                          <m:t>𝑠</m:t>
                        </m:r>
                      </m:e>
                      <m:sub>
                        <m:r>
                          <a:rPr lang="vi-VN" i="1"/>
                          <m:t>𝑗</m:t>
                        </m:r>
                      </m:sub>
                      <m:sup>
                        <m:r>
                          <a:rPr lang="vi-VN" i="1"/>
                          <m:t>∗</m:t>
                        </m:r>
                        <m:r>
                          <a:rPr lang="vi-VN" i="1"/>
                          <m:t>𝑘</m:t>
                        </m:r>
                      </m:sup>
                    </m:sSubSup>
                  </m:oMath>
                </a14:m>
                <a:r>
                  <a:rPr lang="vi-VN" dirty="0"/>
                  <a:t> lấy từ tin nhắn nhận được. Sau đó người dùng và </a:t>
                </a:r>
                <a14:m>
                  <m:oMath xmlns:m="http://schemas.openxmlformats.org/officeDocument/2006/math">
                    <m:sSub>
                      <m:sSubPr>
                        <m:ctrlPr>
                          <a:rPr lang="en-US" i="1"/>
                        </m:ctrlPr>
                      </m:sSubPr>
                      <m:e>
                        <m:r>
                          <a:rPr lang="vi-VN" i="1"/>
                          <m:t>𝐺𝑊</m:t>
                        </m:r>
                      </m:e>
                      <m:sub>
                        <m:r>
                          <a:rPr lang="vi-VN" i="1"/>
                          <m:t>𝑗</m:t>
                        </m:r>
                      </m:sub>
                    </m:sSub>
                  </m:oMath>
                </a14:m>
                <a:r>
                  <a:rPr lang="vi-VN" dirty="0"/>
                  <a:t> có thể xác minh các ký danh được cập nhật này đồng bộ sử dụng </a:t>
                </a:r>
                <a14:m>
                  <m:oMath xmlns:m="http://schemas.openxmlformats.org/officeDocument/2006/math">
                    <m:sSubSup>
                      <m:sSubSupPr>
                        <m:ctrlPr>
                          <a:rPr lang="en-US" i="1"/>
                        </m:ctrlPr>
                      </m:sSubSupPr>
                      <m:e>
                        <m:r>
                          <a:rPr lang="vi-VN" i="1"/>
                          <m:t>𝑀</m:t>
                        </m:r>
                      </m:e>
                      <m:sub>
                        <m:r>
                          <a:rPr lang="vi-VN" i="1"/>
                          <m:t>11</m:t>
                        </m:r>
                      </m:sub>
                      <m:sup>
                        <m:r>
                          <a:rPr lang="vi-VN" i="1"/>
                          <m:t>∗</m:t>
                        </m:r>
                      </m:sup>
                    </m:sSubSup>
                    <m:r>
                      <a:rPr lang="vi-VN" i="1"/>
                      <m:t>= </m:t>
                    </m:r>
                    <m:sSub>
                      <m:sSubPr>
                        <m:ctrlPr>
                          <a:rPr lang="en-US" i="1"/>
                        </m:ctrlPr>
                      </m:sSubPr>
                      <m:e>
                        <m:r>
                          <a:rPr lang="vi-VN" i="1"/>
                          <m:t>𝑀</m:t>
                        </m:r>
                      </m:e>
                      <m:sub>
                        <m:r>
                          <a:rPr lang="vi-VN" i="1"/>
                          <m:t>11</m:t>
                        </m:r>
                      </m:sub>
                    </m:sSub>
                  </m:oMath>
                </a14:m>
                <a:r>
                  <a:rPr lang="vi-VN" dirty="0"/>
                  <a:t> và </a:t>
                </a:r>
                <a14:m>
                  <m:oMath xmlns:m="http://schemas.openxmlformats.org/officeDocument/2006/math">
                    <m:sSubSup>
                      <m:sSubSupPr>
                        <m:ctrlPr>
                          <a:rPr lang="en-US" i="1"/>
                        </m:ctrlPr>
                      </m:sSubSupPr>
                      <m:e>
                        <m:r>
                          <a:rPr lang="vi-VN" i="1"/>
                          <m:t>𝑀</m:t>
                        </m:r>
                      </m:e>
                      <m:sub>
                        <m:r>
                          <a:rPr lang="vi-VN" i="1"/>
                          <m:t>14</m:t>
                        </m:r>
                      </m:sub>
                      <m:sup>
                        <m:r>
                          <a:rPr lang="vi-VN" i="1"/>
                          <m:t>∗</m:t>
                        </m:r>
                      </m:sup>
                    </m:sSubSup>
                    <m:r>
                      <a:rPr lang="vi-VN" i="1"/>
                      <m:t>= </m:t>
                    </m:r>
                    <m:sSub>
                      <m:sSubPr>
                        <m:ctrlPr>
                          <a:rPr lang="en-US" i="1"/>
                        </m:ctrlPr>
                      </m:sSubPr>
                      <m:e>
                        <m:r>
                          <a:rPr lang="vi-VN" i="1"/>
                          <m:t>𝑀</m:t>
                        </m:r>
                      </m:e>
                      <m:sub>
                        <m:r>
                          <a:rPr lang="vi-VN" i="1"/>
                          <m:t>14</m:t>
                        </m:r>
                      </m:sub>
                    </m:sSub>
                  </m:oMath>
                </a14:m>
                <a:r>
                  <a:rPr lang="vi-VN" dirty="0"/>
                  <a:t> tương ứng. Thêm vào đó, tất cả các thông báo khác cũng khác nhau cho mỗi phiên đăng nhập và xác thực do sử dụng dấu thời gian hiện tại.</a:t>
                </a:r>
                <a:endParaRPr lang="en-US" dirty="0"/>
              </a:p>
            </p:txBody>
          </p:sp>
        </mc:Choice>
        <mc:Fallback>
          <p:sp>
            <p:nvSpPr>
              <p:cNvPr id="3" name="Content Placeholder 2">
                <a:extLst>
                  <a:ext uri="{FF2B5EF4-FFF2-40B4-BE49-F238E27FC236}">
                    <a16:creationId xmlns:a16="http://schemas.microsoft.com/office/drawing/2014/main" id="{1658BC7D-8328-9148-807B-7CEF1AAB5548}"/>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7555D41-939C-7D42-A536-DE0E9DBB7D07}"/>
              </a:ext>
            </a:extLst>
          </p:cNvPr>
          <p:cNvSpPr>
            <a:spLocks noGrp="1"/>
          </p:cNvSpPr>
          <p:nvPr>
            <p:ph type="sldNum" sz="quarter" idx="12"/>
          </p:nvPr>
        </p:nvSpPr>
        <p:spPr/>
        <p:txBody>
          <a:bodyPr/>
          <a:lstStyle/>
          <a:p>
            <a:fld id="{20B7F220-0825-4B9B-9156-FF79F33775FE}" type="slidenum">
              <a:rPr lang="vi-VN" smtClean="0"/>
              <a:t>58</a:t>
            </a:fld>
            <a:endParaRPr lang="vi-VN"/>
          </a:p>
        </p:txBody>
      </p:sp>
    </p:spTree>
    <p:extLst>
      <p:ext uri="{BB962C8B-B14F-4D97-AF65-F5344CB8AC3E}">
        <p14:creationId xmlns:p14="http://schemas.microsoft.com/office/powerpoint/2010/main" val="1782501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959ED-0943-7648-A471-9CE5D25776CB}"/>
              </a:ext>
            </a:extLst>
          </p:cNvPr>
          <p:cNvSpPr>
            <a:spLocks noGrp="1"/>
          </p:cNvSpPr>
          <p:nvPr>
            <p:ph type="title"/>
          </p:nvPr>
        </p:nvSpPr>
        <p:spPr/>
        <p:txBody>
          <a:bodyPr/>
          <a:lstStyle/>
          <a:p>
            <a:r>
              <a:rPr lang="vi-VN" dirty="0"/>
              <a:t>ĐÁNH GIÁ BẢO MẬT CỦA MÔ HÌNH</a:t>
            </a:r>
            <a:r>
              <a:rPr lang="en-US" dirty="0"/>
              <a:t> </a:t>
            </a:r>
          </a:p>
        </p:txBody>
      </p:sp>
      <p:sp>
        <p:nvSpPr>
          <p:cNvPr id="3" name="Content Placeholder 2">
            <a:extLst>
              <a:ext uri="{FF2B5EF4-FFF2-40B4-BE49-F238E27FC236}">
                <a16:creationId xmlns:a16="http://schemas.microsoft.com/office/drawing/2014/main" id="{EF6898E9-7037-4F41-B8F0-4CC2463B0B63}"/>
              </a:ext>
            </a:extLst>
          </p:cNvPr>
          <p:cNvSpPr>
            <a:spLocks noGrp="1"/>
          </p:cNvSpPr>
          <p:nvPr>
            <p:ph idx="1"/>
          </p:nvPr>
        </p:nvSpPr>
        <p:spPr/>
        <p:txBody>
          <a:bodyPr/>
          <a:lstStyle/>
          <a:p>
            <a:pPr algn="just"/>
            <a:r>
              <a:rPr lang="vi-VN" dirty="0"/>
              <a:t>Do đó, kẻ tấn công không thể xác định người dùng giữa các phiên đăng nhập và xác thực khác nhau bằng cách nắm bắt tất cả các tin nhắn của các phiên đó. Ngoài ra, một đối thủ không thể xác định cổng nào có liên quan đến các phiên đăng nhập và xác thực khác nhau.</a:t>
            </a:r>
          </a:p>
          <a:p>
            <a:pPr algn="just"/>
            <a:endParaRPr lang="vi-VN" dirty="0"/>
          </a:p>
          <a:p>
            <a:pPr algn="just"/>
            <a:endParaRPr lang="en-US" dirty="0"/>
          </a:p>
          <a:p>
            <a:pPr algn="just"/>
            <a:r>
              <a:rPr lang="vi-VN" dirty="0"/>
              <a:t>Kết luận, mô hình đề xuất đạt được ẩn danh người dùng và cổng với tính không liên kết.</a:t>
            </a:r>
            <a:endParaRPr lang="en-US" dirty="0"/>
          </a:p>
          <a:p>
            <a:pPr algn="just"/>
            <a:endParaRPr lang="en-US" dirty="0"/>
          </a:p>
        </p:txBody>
      </p:sp>
      <p:sp>
        <p:nvSpPr>
          <p:cNvPr id="4" name="Slide Number Placeholder 3">
            <a:extLst>
              <a:ext uri="{FF2B5EF4-FFF2-40B4-BE49-F238E27FC236}">
                <a16:creationId xmlns:a16="http://schemas.microsoft.com/office/drawing/2014/main" id="{36FAB7C5-A24D-E949-B149-95628F0044B4}"/>
              </a:ext>
            </a:extLst>
          </p:cNvPr>
          <p:cNvSpPr>
            <a:spLocks noGrp="1"/>
          </p:cNvSpPr>
          <p:nvPr>
            <p:ph type="sldNum" sz="quarter" idx="12"/>
          </p:nvPr>
        </p:nvSpPr>
        <p:spPr/>
        <p:txBody>
          <a:bodyPr/>
          <a:lstStyle/>
          <a:p>
            <a:fld id="{20B7F220-0825-4B9B-9156-FF79F33775FE}" type="slidenum">
              <a:rPr lang="vi-VN" smtClean="0"/>
              <a:t>59</a:t>
            </a:fld>
            <a:endParaRPr lang="vi-VN"/>
          </a:p>
        </p:txBody>
      </p:sp>
    </p:spTree>
    <p:extLst>
      <p:ext uri="{BB962C8B-B14F-4D97-AF65-F5344CB8AC3E}">
        <p14:creationId xmlns:p14="http://schemas.microsoft.com/office/powerpoint/2010/main" val="304484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489A-32CB-5E43-B83D-B46E07BCCA6A}"/>
              </a:ext>
            </a:extLst>
          </p:cNvPr>
          <p:cNvSpPr>
            <a:spLocks noGrp="1"/>
          </p:cNvSpPr>
          <p:nvPr>
            <p:ph type="title"/>
          </p:nvPr>
        </p:nvSpPr>
        <p:spPr/>
        <p:txBody>
          <a:bodyPr/>
          <a:lstStyle/>
          <a:p>
            <a:r>
              <a:rPr lang="en-US" dirty="0"/>
              <a:t>GIỚI THIỆU</a:t>
            </a:r>
          </a:p>
        </p:txBody>
      </p:sp>
      <p:sp>
        <p:nvSpPr>
          <p:cNvPr id="3" name="Content Placeholder 2">
            <a:extLst>
              <a:ext uri="{FF2B5EF4-FFF2-40B4-BE49-F238E27FC236}">
                <a16:creationId xmlns:a16="http://schemas.microsoft.com/office/drawing/2014/main" id="{FD081397-9C3C-4442-A3B7-542DA1AC3AD7}"/>
              </a:ext>
            </a:extLst>
          </p:cNvPr>
          <p:cNvSpPr>
            <a:spLocks noGrp="1"/>
          </p:cNvSpPr>
          <p:nvPr>
            <p:ph idx="1"/>
          </p:nvPr>
        </p:nvSpPr>
        <p:spPr/>
        <p:txBody>
          <a:bodyPr/>
          <a:lstStyle/>
          <a:p>
            <a:pPr lvl="1" algn="just"/>
            <a:r>
              <a:rPr lang="en-US" dirty="0" err="1"/>
              <a:t>Ẩn</a:t>
            </a:r>
            <a:r>
              <a:rPr lang="en-US" dirty="0"/>
              <a:t> </a:t>
            </a:r>
            <a:r>
              <a:rPr lang="en-US" dirty="0" err="1"/>
              <a:t>danh</a:t>
            </a:r>
            <a:r>
              <a:rPr lang="en-US" dirty="0"/>
              <a:t> </a:t>
            </a:r>
            <a:r>
              <a:rPr lang="en-US" dirty="0" err="1"/>
              <a:t>là</a:t>
            </a:r>
            <a:r>
              <a:rPr lang="en-US" dirty="0"/>
              <a:t> </a:t>
            </a:r>
            <a:r>
              <a:rPr lang="en-US" dirty="0" err="1"/>
              <a:t>một</a:t>
            </a:r>
            <a:r>
              <a:rPr lang="en-US" dirty="0"/>
              <a:t> </a:t>
            </a:r>
            <a:r>
              <a:rPr lang="en-US" dirty="0" err="1"/>
              <a:t>trạng</a:t>
            </a:r>
            <a:r>
              <a:rPr lang="en-US" dirty="0"/>
              <a:t> </a:t>
            </a:r>
            <a:r>
              <a:rPr lang="en-US" dirty="0" err="1"/>
              <a:t>thái</a:t>
            </a:r>
            <a:r>
              <a:rPr lang="en-US" dirty="0"/>
              <a:t> </a:t>
            </a:r>
            <a:r>
              <a:rPr lang="en-US" dirty="0" err="1"/>
              <a:t>trong</a:t>
            </a:r>
            <a:r>
              <a:rPr lang="en-US" dirty="0"/>
              <a:t> </a:t>
            </a:r>
            <a:r>
              <a:rPr lang="en-US" dirty="0" err="1"/>
              <a:t>đó</a:t>
            </a:r>
            <a:r>
              <a:rPr lang="en-US" dirty="0"/>
              <a:t> </a:t>
            </a:r>
            <a:r>
              <a:rPr lang="en-US" dirty="0" err="1"/>
              <a:t>một</a:t>
            </a:r>
            <a:r>
              <a:rPr lang="en-US" dirty="0"/>
              <a:t> </a:t>
            </a:r>
            <a:r>
              <a:rPr lang="en-US" dirty="0" err="1"/>
              <a:t>cá</a:t>
            </a:r>
            <a:r>
              <a:rPr lang="en-US" dirty="0"/>
              <a:t> </a:t>
            </a:r>
            <a:r>
              <a:rPr lang="en-US" dirty="0" err="1"/>
              <a:t>nhân</a:t>
            </a:r>
            <a:r>
              <a:rPr lang="en-US" dirty="0"/>
              <a:t> </a:t>
            </a:r>
            <a:r>
              <a:rPr lang="en-US" dirty="0" err="1"/>
              <a:t>và</a:t>
            </a:r>
            <a:r>
              <a:rPr lang="en-US" dirty="0"/>
              <a:t> </a:t>
            </a:r>
            <a:r>
              <a:rPr lang="en-US" dirty="0" err="1"/>
              <a:t>các</a:t>
            </a:r>
            <a:r>
              <a:rPr lang="en-US" dirty="0"/>
              <a:t> </a:t>
            </a:r>
            <a:r>
              <a:rPr lang="en-US" dirty="0" err="1"/>
              <a:t>thông</a:t>
            </a:r>
            <a:r>
              <a:rPr lang="en-US" dirty="0"/>
              <a:t> tin </a:t>
            </a:r>
            <a:r>
              <a:rPr lang="en-US" dirty="0" err="1"/>
              <a:t>nhận</a:t>
            </a:r>
            <a:r>
              <a:rPr lang="en-US" dirty="0"/>
              <a:t> </a:t>
            </a:r>
            <a:r>
              <a:rPr lang="en-US" dirty="0" err="1"/>
              <a:t>dạng</a:t>
            </a:r>
            <a:r>
              <a:rPr lang="en-US" dirty="0"/>
              <a:t> </a:t>
            </a:r>
            <a:r>
              <a:rPr lang="en-US" dirty="0" err="1"/>
              <a:t>không</a:t>
            </a:r>
            <a:r>
              <a:rPr lang="en-US" dirty="0"/>
              <a:t> </a:t>
            </a:r>
            <a:r>
              <a:rPr lang="en-US" dirty="0" err="1"/>
              <a:t>được</a:t>
            </a:r>
            <a:r>
              <a:rPr lang="en-US" dirty="0"/>
              <a:t> </a:t>
            </a:r>
            <a:r>
              <a:rPr lang="en-US" dirty="0" err="1"/>
              <a:t>biết</a:t>
            </a:r>
            <a:r>
              <a:rPr lang="en-US" dirty="0"/>
              <a:t> </a:t>
            </a:r>
            <a:r>
              <a:rPr lang="en-US" dirty="0" err="1"/>
              <a:t>đến</a:t>
            </a:r>
            <a:r>
              <a:rPr lang="en-US" dirty="0"/>
              <a:t> </a:t>
            </a:r>
            <a:r>
              <a:rPr lang="en-US" dirty="0" err="1"/>
              <a:t>công</a:t>
            </a:r>
            <a:r>
              <a:rPr lang="en-US" dirty="0"/>
              <a:t> </a:t>
            </a:r>
            <a:r>
              <a:rPr lang="en-US" dirty="0" err="1"/>
              <a:t>khai</a:t>
            </a:r>
            <a:r>
              <a:rPr lang="en-US" dirty="0"/>
              <a:t>.</a:t>
            </a:r>
          </a:p>
          <a:p>
            <a:pPr lvl="1" algn="just"/>
            <a:endParaRPr lang="en-US" dirty="0"/>
          </a:p>
          <a:p>
            <a:pPr lvl="1" algn="just"/>
            <a:r>
              <a:rPr lang="en-US" dirty="0" err="1"/>
              <a:t>Trong</a:t>
            </a:r>
            <a:r>
              <a:rPr lang="en-US" dirty="0"/>
              <a:t> </a:t>
            </a:r>
            <a:r>
              <a:rPr lang="en-US" dirty="0" err="1"/>
              <a:t>mạng</a:t>
            </a:r>
            <a:r>
              <a:rPr lang="en-US" dirty="0"/>
              <a:t> </a:t>
            </a:r>
            <a:r>
              <a:rPr lang="en-US" dirty="0" err="1"/>
              <a:t>không</a:t>
            </a:r>
            <a:r>
              <a:rPr lang="en-US" dirty="0"/>
              <a:t> </a:t>
            </a:r>
            <a:r>
              <a:rPr lang="en-US" dirty="0" err="1"/>
              <a:t>dây</a:t>
            </a:r>
            <a:r>
              <a:rPr lang="en-US" dirty="0"/>
              <a:t> </a:t>
            </a:r>
            <a:r>
              <a:rPr lang="en-US" dirty="0" err="1"/>
              <a:t>tích</a:t>
            </a:r>
            <a:r>
              <a:rPr lang="en-US" dirty="0"/>
              <a:t> </a:t>
            </a:r>
            <a:r>
              <a:rPr lang="en-US" dirty="0" err="1"/>
              <a:t>hợp</a:t>
            </a:r>
            <a:r>
              <a:rPr lang="en-US" dirty="0"/>
              <a:t> 5G, </a:t>
            </a:r>
            <a:r>
              <a:rPr lang="en-US" dirty="0" err="1"/>
              <a:t>ẩn</a:t>
            </a:r>
            <a:r>
              <a:rPr lang="en-US" dirty="0"/>
              <a:t> </a:t>
            </a:r>
            <a:r>
              <a:rPr lang="en-US" dirty="0" err="1"/>
              <a:t>danh</a:t>
            </a:r>
            <a:r>
              <a:rPr lang="en-US" dirty="0"/>
              <a:t> </a:t>
            </a:r>
            <a:r>
              <a:rPr lang="en-US" dirty="0" err="1"/>
              <a:t>và</a:t>
            </a:r>
            <a:r>
              <a:rPr lang="en-US" dirty="0"/>
              <a:t> </a:t>
            </a:r>
            <a:r>
              <a:rPr lang="en-US" dirty="0" err="1"/>
              <a:t>tính</a:t>
            </a:r>
            <a:r>
              <a:rPr lang="en-US" dirty="0"/>
              <a:t> </a:t>
            </a:r>
            <a:r>
              <a:rPr lang="en-US" dirty="0" err="1"/>
              <a:t>không</a:t>
            </a:r>
            <a:r>
              <a:rPr lang="en-US" dirty="0"/>
              <a:t> </a:t>
            </a:r>
            <a:r>
              <a:rPr lang="en-US" dirty="0" err="1"/>
              <a:t>liên</a:t>
            </a:r>
            <a:r>
              <a:rPr lang="en-US" dirty="0"/>
              <a:t> </a:t>
            </a:r>
            <a:r>
              <a:rPr lang="en-US" dirty="0" err="1"/>
              <a:t>kết</a:t>
            </a:r>
            <a:r>
              <a:rPr lang="en-US" dirty="0"/>
              <a:t> </a:t>
            </a:r>
            <a:r>
              <a:rPr lang="en-US" dirty="0" err="1"/>
              <a:t>giữa</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là</a:t>
            </a:r>
            <a:r>
              <a:rPr lang="en-US" dirty="0"/>
              <a:t> </a:t>
            </a:r>
            <a:r>
              <a:rPr lang="en-US" dirty="0" err="1"/>
              <a:t>một</a:t>
            </a:r>
            <a:r>
              <a:rPr lang="en-US" dirty="0"/>
              <a:t> </a:t>
            </a:r>
            <a:r>
              <a:rPr lang="en-US" dirty="0" err="1"/>
              <a:t>khía</a:t>
            </a:r>
            <a:r>
              <a:rPr lang="en-US" dirty="0"/>
              <a:t> </a:t>
            </a:r>
            <a:r>
              <a:rPr lang="en-US" dirty="0" err="1"/>
              <a:t>cạnh</a:t>
            </a:r>
            <a:r>
              <a:rPr lang="en-US" dirty="0"/>
              <a:t> </a:t>
            </a:r>
            <a:r>
              <a:rPr lang="en-US" dirty="0" err="1"/>
              <a:t>quan</a:t>
            </a:r>
            <a:r>
              <a:rPr lang="en-US" dirty="0"/>
              <a:t> </a:t>
            </a:r>
            <a:r>
              <a:rPr lang="en-US" dirty="0" err="1"/>
              <a:t>trọng</a:t>
            </a:r>
            <a:r>
              <a:rPr lang="en-US" dirty="0"/>
              <a:t> </a:t>
            </a:r>
            <a:r>
              <a:rPr lang="en-US" dirty="0" err="1"/>
              <a:t>và</a:t>
            </a:r>
            <a:r>
              <a:rPr lang="en-US" dirty="0"/>
              <a:t> </a:t>
            </a:r>
            <a:r>
              <a:rPr lang="en-US" dirty="0" err="1"/>
              <a:t>cần</a:t>
            </a:r>
            <a:r>
              <a:rPr lang="en-US" dirty="0"/>
              <a:t> </a:t>
            </a:r>
            <a:r>
              <a:rPr lang="en-US" dirty="0" err="1"/>
              <a:t>được</a:t>
            </a:r>
            <a:r>
              <a:rPr lang="en-US" dirty="0"/>
              <a:t> </a:t>
            </a:r>
            <a:r>
              <a:rPr lang="en-US" dirty="0" err="1"/>
              <a:t>quan</a:t>
            </a:r>
            <a:r>
              <a:rPr lang="en-US" dirty="0"/>
              <a:t> </a:t>
            </a:r>
            <a:r>
              <a:rPr lang="en-US" dirty="0" err="1"/>
              <a:t>tâm</a:t>
            </a:r>
            <a:r>
              <a:rPr lang="en-US" dirty="0"/>
              <a:t>.</a:t>
            </a:r>
          </a:p>
          <a:p>
            <a:pPr lvl="1" algn="just"/>
            <a:endParaRPr lang="en-US" dirty="0"/>
          </a:p>
        </p:txBody>
      </p:sp>
      <p:sp>
        <p:nvSpPr>
          <p:cNvPr id="4" name="Slide Number Placeholder 3">
            <a:extLst>
              <a:ext uri="{FF2B5EF4-FFF2-40B4-BE49-F238E27FC236}">
                <a16:creationId xmlns:a16="http://schemas.microsoft.com/office/drawing/2014/main" id="{5C998E13-89DF-E841-AE56-7B1A28F848C5}"/>
              </a:ext>
            </a:extLst>
          </p:cNvPr>
          <p:cNvSpPr>
            <a:spLocks noGrp="1"/>
          </p:cNvSpPr>
          <p:nvPr>
            <p:ph type="sldNum" sz="quarter" idx="12"/>
          </p:nvPr>
        </p:nvSpPr>
        <p:spPr/>
        <p:txBody>
          <a:bodyPr/>
          <a:lstStyle/>
          <a:p>
            <a:fld id="{20B7F220-0825-4B9B-9156-FF79F33775FE}" type="slidenum">
              <a:rPr lang="vi-VN" smtClean="0"/>
              <a:t>6</a:t>
            </a:fld>
            <a:endParaRPr lang="vi-VN"/>
          </a:p>
        </p:txBody>
      </p:sp>
    </p:spTree>
    <p:extLst>
      <p:ext uri="{BB962C8B-B14F-4D97-AF65-F5344CB8AC3E}">
        <p14:creationId xmlns:p14="http://schemas.microsoft.com/office/powerpoint/2010/main" val="3562707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normAutofit/>
              </a:bodyPr>
              <a:lstStyle/>
              <a:p>
                <a:pPr marL="342891" lvl="1" indent="0" algn="just">
                  <a:buNone/>
                </a:pPr>
                <a:r>
                  <a:rPr lang="vi-VN" b="1" dirty="0"/>
                  <a:t>Ngăn chặn đánh cắp thẻ thông minh, tấn công đoán định danh và mật khẩu ngoại tuyến</a:t>
                </a:r>
              </a:p>
              <a:p>
                <a:pPr marL="342891" lvl="1" indent="0" algn="just">
                  <a:buNone/>
                </a:pPr>
                <a:r>
                  <a:rPr lang="vi-VN" sz="2000" b="1" dirty="0"/>
                  <a:t>	</a:t>
                </a:r>
                <a:r>
                  <a:rPr lang="vi-VN" sz="2000" dirty="0"/>
                  <a:t>Giả sử rằng kẻ tấn công đánh cắp được thẻ thông minh từ người dùng. Bằng cách phân tích, kẻ tấn công có thể lấy được thông tin {</a:t>
                </a:r>
                <a14:m>
                  <m:oMath xmlns:m="http://schemas.openxmlformats.org/officeDocument/2006/math">
                    <m:sSub>
                      <m:sSubPr>
                        <m:ctrlPr>
                          <a:rPr lang="en-US" sz="2000" i="1"/>
                        </m:ctrlPr>
                      </m:sSubPr>
                      <m:e>
                        <m:r>
                          <a:rPr lang="vi-VN" sz="2000" i="1"/>
                          <m:t>𝑥</m:t>
                        </m:r>
                      </m:e>
                      <m:sub>
                        <m:r>
                          <a:rPr lang="vi-VN" sz="2000" i="1"/>
                          <m:t>𝑖</m:t>
                        </m:r>
                      </m:sub>
                    </m:sSub>
                  </m:oMath>
                </a14:m>
                <a:r>
                  <a:rPr lang="vi-VN" sz="2000" dirty="0"/>
                  <a:t>,</a:t>
                </a:r>
                <a14:m>
                  <m:oMath xmlns:m="http://schemas.openxmlformats.org/officeDocument/2006/math">
                    <m:r>
                      <a:rPr lang="vi-VN" sz="2000" i="1"/>
                      <m:t> </m:t>
                    </m:r>
                    <m:sSub>
                      <m:sSubPr>
                        <m:ctrlPr>
                          <a:rPr lang="en-US" sz="2000" i="1"/>
                        </m:ctrlPr>
                      </m:sSubPr>
                      <m:e>
                        <m:r>
                          <a:rPr lang="vi-VN" sz="2000" i="1"/>
                          <m:t>𝑑</m:t>
                        </m:r>
                      </m:e>
                      <m:sub>
                        <m:r>
                          <a:rPr lang="vi-VN" sz="2000" i="1"/>
                          <m:t>𝑖</m:t>
                        </m:r>
                      </m:sub>
                    </m:sSub>
                  </m:oMath>
                </a14:m>
                <a:r>
                  <a:rPr lang="vi-VN" sz="2000" dirty="0"/>
                  <a:t>,</a:t>
                </a:r>
                <a14:m>
                  <m:oMath xmlns:m="http://schemas.openxmlformats.org/officeDocument/2006/math">
                    <m:r>
                      <a:rPr lang="vi-VN" sz="2000" i="1"/>
                      <m:t> </m:t>
                    </m:r>
                    <m:sSub>
                      <m:sSubPr>
                        <m:ctrlPr>
                          <a:rPr lang="en-US" sz="2000" i="1"/>
                        </m:ctrlPr>
                      </m:sSubPr>
                      <m:e>
                        <m:r>
                          <a:rPr lang="vi-VN" sz="2000" i="1"/>
                          <m:t>𝑒</m:t>
                        </m:r>
                      </m:e>
                      <m:sub>
                        <m:r>
                          <a:rPr lang="vi-VN" sz="2000" i="1"/>
                          <m:t>𝑖</m:t>
                        </m:r>
                      </m:sub>
                    </m:sSub>
                  </m:oMath>
                </a14:m>
                <a:r>
                  <a:rPr lang="vi-VN" sz="2000" dirty="0"/>
                  <a:t>,</a:t>
                </a:r>
                <a14:m>
                  <m:oMath xmlns:m="http://schemas.openxmlformats.org/officeDocument/2006/math">
                    <m:r>
                      <a:rPr lang="vi-VN" sz="2000" i="1"/>
                      <m:t> </m:t>
                    </m:r>
                    <m:sSub>
                      <m:sSubPr>
                        <m:ctrlPr>
                          <a:rPr lang="en-US" sz="2000" i="1"/>
                        </m:ctrlPr>
                      </m:sSubPr>
                      <m:e>
                        <m:r>
                          <a:rPr lang="vi-VN" sz="2000" i="1"/>
                          <m:t>𝑔</m:t>
                        </m:r>
                      </m:e>
                      <m:sub>
                        <m:r>
                          <a:rPr lang="vi-VN" sz="2000" i="1"/>
                          <m:t>𝑖</m:t>
                        </m:r>
                      </m:sub>
                    </m:sSub>
                  </m:oMath>
                </a14:m>
                <a:r>
                  <a:rPr lang="vi-VN" sz="2000" dirty="0"/>
                  <a:t>,</a:t>
                </a:r>
                <a14:m>
                  <m:oMath xmlns:m="http://schemas.openxmlformats.org/officeDocument/2006/math">
                    <m:r>
                      <a:rPr lang="vi-VN" sz="2000" i="1"/>
                      <m:t> </m:t>
                    </m:r>
                    <m:sSub>
                      <m:sSubPr>
                        <m:ctrlPr>
                          <a:rPr lang="en-US" sz="2000" i="1"/>
                        </m:ctrlPr>
                      </m:sSubPr>
                      <m:e>
                        <m:r>
                          <a:rPr lang="vi-VN" sz="2000" i="1"/>
                          <m:t>𝑏</m:t>
                        </m:r>
                      </m:e>
                      <m:sub>
                        <m:r>
                          <a:rPr lang="vi-VN" sz="2000" i="1"/>
                          <m:t>𝑖</m:t>
                        </m:r>
                      </m:sub>
                    </m:sSub>
                  </m:oMath>
                </a14:m>
                <a:r>
                  <a:rPr lang="vi-VN" sz="2000" dirty="0"/>
                  <a:t>,} trong thẻ thông minh của người dùng.</a:t>
                </a:r>
              </a:p>
              <a:p>
                <a:pPr lvl="1" algn="just"/>
                <a:r>
                  <a:rPr lang="vi-VN" sz="2000" dirty="0"/>
                  <a:t> Trong đó:</a:t>
                </a:r>
              </a:p>
              <a:p>
                <a:pPr lvl="1" algn="just"/>
                <a:endParaRPr lang="en-US" sz="1800" dirty="0"/>
              </a:p>
              <a:p>
                <a:pPr lvl="3" algn="just"/>
                <a14:m>
                  <m:oMath xmlns:m="http://schemas.openxmlformats.org/officeDocument/2006/math">
                    <m:sSub>
                      <m:sSubPr>
                        <m:ctrlPr>
                          <a:rPr lang="en-US" sz="1800" i="1"/>
                        </m:ctrlPr>
                      </m:sSubPr>
                      <m:e>
                        <m:r>
                          <a:rPr lang="vi-VN" sz="1800" i="1"/>
                          <m:t>𝑥</m:t>
                        </m:r>
                      </m:e>
                      <m:sub>
                        <m:r>
                          <a:rPr lang="vi-VN" sz="1800" i="1"/>
                          <m:t>𝑖</m:t>
                        </m:r>
                      </m:sub>
                    </m:sSub>
                    <m:r>
                      <a:rPr lang="vi-VN" sz="1800" i="1"/>
                      <m:t>=</m:t>
                    </m:r>
                    <m:r>
                      <a:rPr lang="vi-VN" sz="1800" i="1"/>
                      <m:t>h</m:t>
                    </m:r>
                    <m:r>
                      <a:rPr lang="vi-VN" sz="1800" i="1"/>
                      <m:t>(</m:t>
                    </m:r>
                    <m:sSub>
                      <m:sSubPr>
                        <m:ctrlPr>
                          <a:rPr lang="en-US" sz="1800" i="1"/>
                        </m:ctrlPr>
                      </m:sSubPr>
                      <m:e>
                        <m:r>
                          <a:rPr lang="vi-VN" sz="1800" i="1"/>
                          <m:t>𝑀𝐼𝐷</m:t>
                        </m:r>
                      </m:e>
                      <m:sub>
                        <m:r>
                          <a:rPr lang="vi-VN" sz="1800" i="1"/>
                          <m:t>𝑖</m:t>
                        </m:r>
                      </m:sub>
                    </m:sSub>
                    <m:r>
                      <a:rPr lang="vi-VN" sz="1800" i="1"/>
                      <m:t> || </m:t>
                    </m:r>
                    <m:sSub>
                      <m:sSubPr>
                        <m:ctrlPr>
                          <a:rPr lang="en-US" sz="1800" i="1"/>
                        </m:ctrlPr>
                      </m:sSubPr>
                      <m:e>
                        <m:r>
                          <a:rPr lang="vi-VN" sz="1800" i="1"/>
                          <m:t>𝑀𝑃𝑊</m:t>
                        </m:r>
                      </m:e>
                      <m:sub>
                        <m:r>
                          <a:rPr lang="vi-VN" sz="1800" i="1"/>
                          <m:t>𝑖</m:t>
                        </m:r>
                      </m:sub>
                    </m:sSub>
                    <m:r>
                      <a:rPr lang="vi-VN" sz="1800" i="1"/>
                      <m:t>)</m:t>
                    </m:r>
                  </m:oMath>
                </a14:m>
                <a:endParaRPr lang="en-US" sz="1400" dirty="0"/>
              </a:p>
              <a:p>
                <a:pPr lvl="3" algn="just"/>
                <a14:m>
                  <m:oMath xmlns:m="http://schemas.openxmlformats.org/officeDocument/2006/math">
                    <m:sSub>
                      <m:sSubPr>
                        <m:ctrlPr>
                          <a:rPr lang="en-US" sz="1800" i="1"/>
                        </m:ctrlPr>
                      </m:sSubPr>
                      <m:e>
                        <m:r>
                          <a:rPr lang="vi-VN" sz="1800" i="1"/>
                          <m:t>𝑑</m:t>
                        </m:r>
                      </m:e>
                      <m:sub>
                        <m:r>
                          <a:rPr lang="vi-VN" sz="1800" i="1"/>
                          <m:t>𝑖</m:t>
                        </m:r>
                      </m:sub>
                    </m:sSub>
                    <m:r>
                      <a:rPr lang="vi-VN" sz="1800" i="1"/>
                      <m:t>=</m:t>
                    </m:r>
                    <m:sSub>
                      <m:sSubPr>
                        <m:ctrlPr>
                          <a:rPr lang="en-US" sz="1800" i="1"/>
                        </m:ctrlPr>
                      </m:sSubPr>
                      <m:e>
                        <m:r>
                          <a:rPr lang="vi-VN" sz="1800" i="1"/>
                          <m:t>𝑦</m:t>
                        </m:r>
                      </m:e>
                      <m:sub>
                        <m:r>
                          <a:rPr lang="vi-VN" sz="1800" i="1"/>
                          <m:t>𝑖</m:t>
                        </m:r>
                      </m:sub>
                    </m:sSub>
                    <m:r>
                      <a:rPr lang="vi-VN" sz="1800" i="1"/>
                      <m:t> ⊕ </m:t>
                    </m:r>
                    <m:r>
                      <a:rPr lang="vi-VN" sz="1800" i="1"/>
                      <m:t>h</m:t>
                    </m:r>
                    <m:r>
                      <a:rPr lang="vi-VN" sz="1800" i="1"/>
                      <m:t>(</m:t>
                    </m:r>
                    <m:sSub>
                      <m:sSubPr>
                        <m:ctrlPr>
                          <a:rPr lang="en-US" sz="1800" i="1"/>
                        </m:ctrlPr>
                      </m:sSubPr>
                      <m:e>
                        <m:r>
                          <a:rPr lang="vi-VN" sz="1800" i="1"/>
                          <m:t>𝑀𝑃𝑊</m:t>
                        </m:r>
                      </m:e>
                      <m:sub>
                        <m:r>
                          <a:rPr lang="vi-VN" sz="1800" i="1"/>
                          <m:t>𝑖</m:t>
                        </m:r>
                      </m:sub>
                    </m:sSub>
                    <m:r>
                      <a:rPr lang="vi-VN" sz="1800" i="1"/>
                      <m:t> || </m:t>
                    </m:r>
                    <m:sSub>
                      <m:sSubPr>
                        <m:ctrlPr>
                          <a:rPr lang="en-US" sz="1800" i="1"/>
                        </m:ctrlPr>
                      </m:sSubPr>
                      <m:e>
                        <m:r>
                          <a:rPr lang="vi-VN" sz="1800" i="1"/>
                          <m:t>𝑥</m:t>
                        </m:r>
                      </m:e>
                      <m:sub>
                        <m:r>
                          <a:rPr lang="vi-VN" sz="1800" i="1"/>
                          <m:t>𝑖</m:t>
                        </m:r>
                      </m:sub>
                    </m:sSub>
                    <m:r>
                      <a:rPr lang="vi-VN" sz="1800" i="1"/>
                      <m:t>)</m:t>
                    </m:r>
                  </m:oMath>
                </a14:m>
                <a:endParaRPr lang="en-US" sz="1400" dirty="0"/>
              </a:p>
              <a:p>
                <a:pPr lvl="3" algn="just"/>
                <a14:m>
                  <m:oMath xmlns:m="http://schemas.openxmlformats.org/officeDocument/2006/math">
                    <m:sSub>
                      <m:sSubPr>
                        <m:ctrlPr>
                          <a:rPr lang="en-US" sz="1800" i="1"/>
                        </m:ctrlPr>
                      </m:sSubPr>
                      <m:e>
                        <m:r>
                          <a:rPr lang="vi-VN" sz="1800" i="1"/>
                          <m:t>𝑒</m:t>
                        </m:r>
                      </m:e>
                      <m:sub>
                        <m:r>
                          <a:rPr lang="vi-VN" sz="1800" i="1"/>
                          <m:t>𝑖</m:t>
                        </m:r>
                      </m:sub>
                    </m:sSub>
                    <m:r>
                      <a:rPr lang="vi-VN" sz="1800" i="1"/>
                      <m:t>= </m:t>
                    </m:r>
                    <m:sSubSup>
                      <m:sSubSupPr>
                        <m:ctrlPr>
                          <a:rPr lang="en-US" sz="1800" i="1"/>
                        </m:ctrlPr>
                      </m:sSubSupPr>
                      <m:e>
                        <m:r>
                          <a:rPr lang="vi-VN" sz="1800" i="1"/>
                          <m:t>𝑃𝑈</m:t>
                        </m:r>
                      </m:e>
                      <m:sub>
                        <m:r>
                          <a:rPr lang="vi-VN" sz="1800" i="1"/>
                          <m:t>𝑖</m:t>
                        </m:r>
                      </m:sub>
                      <m:sup>
                        <m:r>
                          <a:rPr lang="vi-VN" sz="1800" i="1"/>
                          <m:t>1</m:t>
                        </m:r>
                      </m:sup>
                    </m:sSubSup>
                    <m:r>
                      <a:rPr lang="vi-VN" sz="1800" i="1"/>
                      <m:t> ⊕ </m:t>
                    </m:r>
                    <m:r>
                      <a:rPr lang="vi-VN" sz="1800" i="1"/>
                      <m:t>h</m:t>
                    </m:r>
                    <m:r>
                      <a:rPr lang="vi-VN" sz="1800" i="1"/>
                      <m:t>(</m:t>
                    </m:r>
                    <m:sSub>
                      <m:sSubPr>
                        <m:ctrlPr>
                          <a:rPr lang="en-US" sz="1800" i="1"/>
                        </m:ctrlPr>
                      </m:sSubPr>
                      <m:e>
                        <m:r>
                          <a:rPr lang="vi-VN" sz="1800" i="1"/>
                          <m:t>𝑀𝑃𝑊</m:t>
                        </m:r>
                      </m:e>
                      <m:sub>
                        <m:r>
                          <a:rPr lang="vi-VN" sz="1800" i="1"/>
                          <m:t>𝑖</m:t>
                        </m:r>
                      </m:sub>
                    </m:sSub>
                    <m:r>
                      <a:rPr lang="vi-VN" sz="1800" i="1"/>
                      <m:t> || </m:t>
                    </m:r>
                    <m:sSub>
                      <m:sSubPr>
                        <m:ctrlPr>
                          <a:rPr lang="en-US" sz="1800" i="1"/>
                        </m:ctrlPr>
                      </m:sSubPr>
                      <m:e>
                        <m:r>
                          <a:rPr lang="vi-VN" sz="1800" i="1"/>
                          <m:t>𝑦</m:t>
                        </m:r>
                      </m:e>
                      <m:sub>
                        <m:r>
                          <a:rPr lang="vi-VN" sz="1800" i="1"/>
                          <m:t>𝑖</m:t>
                        </m:r>
                      </m:sub>
                    </m:sSub>
                    <m:r>
                      <a:rPr lang="vi-VN" sz="1800" i="1"/>
                      <m:t>)</m:t>
                    </m:r>
                  </m:oMath>
                </a14:m>
                <a:endParaRPr lang="en-US" sz="1400" dirty="0"/>
              </a:p>
              <a:p>
                <a:pPr lvl="3" algn="just"/>
                <a14:m>
                  <m:oMath xmlns:m="http://schemas.openxmlformats.org/officeDocument/2006/math">
                    <m:sSub>
                      <m:sSubPr>
                        <m:ctrlPr>
                          <a:rPr lang="en-US" sz="1800" i="1"/>
                        </m:ctrlPr>
                      </m:sSubPr>
                      <m:e>
                        <m:r>
                          <a:rPr lang="vi-VN" sz="1800" i="1"/>
                          <m:t>𝑔</m:t>
                        </m:r>
                      </m:e>
                      <m:sub>
                        <m:r>
                          <a:rPr lang="vi-VN" sz="1800" i="1"/>
                          <m:t>𝑖</m:t>
                        </m:r>
                      </m:sub>
                    </m:sSub>
                    <m:r>
                      <a:rPr lang="vi-VN" sz="1800" i="1"/>
                      <m:t>= </m:t>
                    </m:r>
                    <m:sSubSup>
                      <m:sSubSupPr>
                        <m:ctrlPr>
                          <a:rPr lang="en-US" sz="1800" i="1"/>
                        </m:ctrlPr>
                      </m:sSubSupPr>
                      <m:e>
                        <m:r>
                          <a:rPr lang="vi-VN" sz="1800" i="1"/>
                          <m:t>𝑧</m:t>
                        </m:r>
                      </m:e>
                      <m:sub>
                        <m:r>
                          <a:rPr lang="vi-VN" sz="1800" i="1"/>
                          <m:t>𝑖</m:t>
                        </m:r>
                      </m:sub>
                      <m:sup>
                        <m:r>
                          <a:rPr lang="vi-VN" sz="1800" i="1"/>
                          <m:t>1</m:t>
                        </m:r>
                      </m:sup>
                    </m:sSubSup>
                    <m:r>
                      <a:rPr lang="vi-VN" sz="1800" i="1"/>
                      <m:t> ⊕ </m:t>
                    </m:r>
                    <m:r>
                      <a:rPr lang="vi-VN" sz="1800" i="1"/>
                      <m:t>h</m:t>
                    </m:r>
                    <m:r>
                      <a:rPr lang="vi-VN" sz="1800" i="1"/>
                      <m:t>(</m:t>
                    </m:r>
                    <m:sSub>
                      <m:sSubPr>
                        <m:ctrlPr>
                          <a:rPr lang="en-US" sz="1800" i="1"/>
                        </m:ctrlPr>
                      </m:sSubPr>
                      <m:e>
                        <m:r>
                          <a:rPr lang="vi-VN" sz="1800" i="1"/>
                          <m:t>𝑀𝑃𝑊</m:t>
                        </m:r>
                      </m:e>
                      <m:sub>
                        <m:r>
                          <a:rPr lang="vi-VN" sz="1800" i="1"/>
                          <m:t>𝑖</m:t>
                        </m:r>
                      </m:sub>
                    </m:sSub>
                    <m:r>
                      <a:rPr lang="vi-VN" sz="1800" i="1"/>
                      <m:t> || </m:t>
                    </m:r>
                    <m:sSub>
                      <m:sSubPr>
                        <m:ctrlPr>
                          <a:rPr lang="en-US" sz="1800" i="1"/>
                        </m:ctrlPr>
                      </m:sSubPr>
                      <m:e>
                        <m:r>
                          <a:rPr lang="vi-VN" sz="1800" i="1"/>
                          <m:t>𝑥</m:t>
                        </m:r>
                      </m:e>
                      <m:sub>
                        <m:r>
                          <a:rPr lang="vi-VN" sz="1800" i="1"/>
                          <m:t>𝑖</m:t>
                        </m:r>
                      </m:sub>
                    </m:sSub>
                    <m:r>
                      <a:rPr lang="vi-VN" sz="1800" i="1"/>
                      <m:t> || </m:t>
                    </m:r>
                    <m:sSub>
                      <m:sSubPr>
                        <m:ctrlPr>
                          <a:rPr lang="en-US" sz="1800" i="1"/>
                        </m:ctrlPr>
                      </m:sSubPr>
                      <m:e>
                        <m:r>
                          <a:rPr lang="vi-VN" sz="1800" i="1"/>
                          <m:t>𝑦</m:t>
                        </m:r>
                      </m:e>
                      <m:sub>
                        <m:r>
                          <a:rPr lang="vi-VN" sz="1800" i="1"/>
                          <m:t>𝑖</m:t>
                        </m:r>
                      </m:sub>
                    </m:sSub>
                    <m:r>
                      <a:rPr lang="vi-VN" sz="1800" i="1"/>
                      <m:t>)</m:t>
                    </m:r>
                  </m:oMath>
                </a14:m>
                <a:endParaRPr lang="en-US" sz="1400" dirty="0"/>
              </a:p>
              <a:p>
                <a:pPr lvl="3" algn="just"/>
                <a14:m>
                  <m:oMath xmlns:m="http://schemas.openxmlformats.org/officeDocument/2006/math">
                    <m:sSub>
                      <m:sSubPr>
                        <m:ctrlPr>
                          <a:rPr lang="en-US" sz="1800" i="1"/>
                        </m:ctrlPr>
                      </m:sSubPr>
                      <m:e>
                        <m:r>
                          <a:rPr lang="vi-VN" sz="1800" i="1" smtClean="0"/>
                          <m:t>𝑏</m:t>
                        </m:r>
                      </m:e>
                      <m:sub>
                        <m:r>
                          <a:rPr lang="vi-VN" sz="1800" i="1"/>
                          <m:t>𝑖</m:t>
                        </m:r>
                      </m:sub>
                    </m:sSub>
                    <m:r>
                      <a:rPr lang="vi-VN" sz="1800" i="1"/>
                      <m:t>= </m:t>
                    </m:r>
                    <m:sSub>
                      <m:sSubPr>
                        <m:ctrlPr>
                          <a:rPr lang="en-US" sz="1800" i="1"/>
                        </m:ctrlPr>
                      </m:sSubPr>
                      <m:e>
                        <m:r>
                          <a:rPr lang="vi-VN" sz="1800" i="1"/>
                          <m:t>𝑎</m:t>
                        </m:r>
                      </m:e>
                      <m:sub>
                        <m:r>
                          <a:rPr lang="vi-VN" sz="1800" i="1"/>
                          <m:t>𝑖</m:t>
                        </m:r>
                      </m:sub>
                    </m:sSub>
                    <m:r>
                      <a:rPr lang="vi-VN" sz="1800" i="1"/>
                      <m:t> ⊕ </m:t>
                    </m:r>
                    <m:r>
                      <a:rPr lang="vi-VN" sz="1800" i="1"/>
                      <m:t>h</m:t>
                    </m:r>
                    <m:r>
                      <a:rPr lang="vi-VN" sz="1800" i="1"/>
                      <m:t>(</m:t>
                    </m:r>
                    <m:sSub>
                      <m:sSubPr>
                        <m:ctrlPr>
                          <a:rPr lang="en-US" sz="1800" i="1"/>
                        </m:ctrlPr>
                      </m:sSubPr>
                      <m:e>
                        <m:r>
                          <a:rPr lang="vi-VN" sz="1800" i="1"/>
                          <m:t>𝐼𝐷</m:t>
                        </m:r>
                      </m:e>
                      <m:sub>
                        <m:r>
                          <a:rPr lang="vi-VN" sz="1800" i="1"/>
                          <m:t>𝑖</m:t>
                        </m:r>
                      </m:sub>
                    </m:sSub>
                    <m:r>
                      <a:rPr lang="vi-VN" sz="1800" i="1"/>
                      <m:t>⊕</m:t>
                    </m:r>
                    <m:sSub>
                      <m:sSubPr>
                        <m:ctrlPr>
                          <a:rPr lang="en-US" sz="1800" i="1"/>
                        </m:ctrlPr>
                      </m:sSubPr>
                      <m:e>
                        <m:r>
                          <a:rPr lang="vi-VN" sz="1800" i="1"/>
                          <m:t>𝑃𝑊</m:t>
                        </m:r>
                      </m:e>
                      <m:sub>
                        <m:r>
                          <a:rPr lang="vi-VN" sz="1800" i="1"/>
                          <m:t>𝑖</m:t>
                        </m:r>
                      </m:sub>
                    </m:sSub>
                    <m:r>
                      <a:rPr lang="vi-VN" sz="1800" i="1"/>
                      <m:t>)</m:t>
                    </m:r>
                  </m:oMath>
                </a14:m>
                <a:endParaRPr lang="en-US" sz="1400" dirty="0"/>
              </a:p>
              <a:p>
                <a:pPr lvl="1" algn="just"/>
                <a:endParaRPr lang="en-US" dirty="0"/>
              </a:p>
              <a:p>
                <a:pPr algn="just"/>
                <a:endParaRPr lang="en-US" dirty="0"/>
              </a:p>
            </p:txBody>
          </p:sp>
        </mc:Choice>
        <mc:Fallback>
          <p:sp>
            <p:nvSpPr>
              <p:cNvPr id="3" name="Content Placeholder 2">
                <a:extLst>
                  <a:ext uri="{FF2B5EF4-FFF2-40B4-BE49-F238E27FC236}">
                    <a16:creationId xmlns:a16="http://schemas.microsoft.com/office/drawing/2014/main" id="{CE16122D-6AC5-E545-BA13-0F6679208E87}"/>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60</a:t>
            </a:fld>
            <a:endParaRPr lang="vi-VN"/>
          </a:p>
        </p:txBody>
      </p:sp>
    </p:spTree>
    <p:extLst>
      <p:ext uri="{BB962C8B-B14F-4D97-AF65-F5344CB8AC3E}">
        <p14:creationId xmlns:p14="http://schemas.microsoft.com/office/powerpoint/2010/main" val="23068495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D1C5-597B-C240-B593-D7FE4A6283AD}"/>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F4A970-A4EB-DD41-839D-DDF1925BC37B}"/>
                  </a:ext>
                </a:extLst>
              </p:cNvPr>
              <p:cNvSpPr>
                <a:spLocks noGrp="1"/>
              </p:cNvSpPr>
              <p:nvPr>
                <p:ph idx="1"/>
              </p:nvPr>
            </p:nvSpPr>
            <p:spPr/>
            <p:txBody>
              <a:bodyPr/>
              <a:lstStyle/>
              <a:p>
                <a:pPr marL="342891" lvl="1" indent="0" algn="just">
                  <a:buNone/>
                </a:pPr>
                <a:r>
                  <a:rPr lang="vi-VN" sz="2250" dirty="0"/>
                  <a:t>Bởi vì cả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𝐼𝐷</m:t>
                        </m:r>
                      </m:e>
                      <m:sub>
                        <m:r>
                          <a:rPr lang="vi-VN" sz="2250" i="1">
                            <a:latin typeface="Cambria Math" panose="02040503050406030204" pitchFamily="18" charset="0"/>
                          </a:rPr>
                          <m:t>𝑖</m:t>
                        </m:r>
                      </m:sub>
                    </m:sSub>
                  </m:oMath>
                </a14:m>
                <a:r>
                  <a:rPr lang="vi-VN" sz="2250" dirty="0"/>
                  <a:t> và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𝑃𝑊</m:t>
                        </m:r>
                      </m:e>
                      <m:sub>
                        <m:r>
                          <a:rPr lang="vi-VN" sz="2250" i="1">
                            <a:latin typeface="Cambria Math" panose="02040503050406030204" pitchFamily="18" charset="0"/>
                          </a:rPr>
                          <m:t>𝑖</m:t>
                        </m:r>
                      </m:sub>
                    </m:sSub>
                  </m:oMath>
                </a14:m>
                <a:r>
                  <a:rPr lang="vi-VN" sz="2250" dirty="0"/>
                  <a:t> đều được bảo vệ tốt bởi hàm băm 1 chiều mã hoá không thể đảo ngược, kẻ tấn công sẽ không thể biết được chúng. Nếu kẻ tấn công thử đoán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𝐼𝐷</m:t>
                        </m:r>
                      </m:e>
                      <m:sub>
                        <m:r>
                          <a:rPr lang="vi-VN" sz="2250" i="1">
                            <a:latin typeface="Cambria Math" panose="02040503050406030204" pitchFamily="18" charset="0"/>
                          </a:rPr>
                          <m:t>𝑖</m:t>
                        </m:r>
                      </m:sub>
                    </m:sSub>
                  </m:oMath>
                </a14:m>
                <a:r>
                  <a:rPr lang="vi-VN" sz="2250" dirty="0"/>
                  <a:t> và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𝑃𝑊</m:t>
                        </m:r>
                      </m:e>
                      <m:sub>
                        <m:r>
                          <a:rPr lang="vi-VN" sz="2250" i="1">
                            <a:latin typeface="Cambria Math" panose="02040503050406030204" pitchFamily="18" charset="0"/>
                          </a:rPr>
                          <m:t>𝑖</m:t>
                        </m:r>
                      </m:sub>
                    </m:sSub>
                  </m:oMath>
                </a14:m>
                <a:r>
                  <a:rPr lang="vi-VN" sz="2250" dirty="0"/>
                  <a:t>, hắn phải đoán 2 tham số cùng lúc, điều này không khả thi. Hơn nữa, ngoại trừ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𝑏</m:t>
                        </m:r>
                      </m:e>
                      <m:sub>
                        <m:r>
                          <a:rPr lang="vi-VN" sz="2250" i="1">
                            <a:latin typeface="Cambria Math" panose="02040503050406030204" pitchFamily="18" charset="0"/>
                          </a:rPr>
                          <m:t>𝑖</m:t>
                        </m:r>
                      </m:sub>
                    </m:sSub>
                  </m:oMath>
                </a14:m>
                <a:r>
                  <a:rPr lang="vi-VN" sz="2250" dirty="0"/>
                  <a:t>, tất cả giá trị khác được tính sử dụng mặt nạ định danh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𝑀𝐼𝐷</m:t>
                        </m:r>
                      </m:e>
                      <m:sub>
                        <m:r>
                          <a:rPr lang="vi-VN" sz="2250" i="1">
                            <a:latin typeface="Cambria Math" panose="02040503050406030204" pitchFamily="18" charset="0"/>
                          </a:rPr>
                          <m:t>𝑖</m:t>
                        </m:r>
                      </m:sub>
                    </m:sSub>
                  </m:oMath>
                </a14:m>
                <a:r>
                  <a:rPr lang="vi-VN" sz="2250" dirty="0"/>
                  <a:t> và mật khẩu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𝑀𝑃𝑊</m:t>
                        </m:r>
                      </m:e>
                      <m:sub>
                        <m:r>
                          <a:rPr lang="vi-VN" sz="2250" i="1">
                            <a:latin typeface="Cambria Math" panose="02040503050406030204" pitchFamily="18" charset="0"/>
                          </a:rPr>
                          <m:t>𝑖</m:t>
                        </m:r>
                      </m:sub>
                    </m:sSub>
                  </m:oMath>
                </a14:m>
                <a:r>
                  <a:rPr lang="vi-VN" sz="2250" dirty="0"/>
                  <a:t> với giá trị ngẫu nhiên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𝑎</m:t>
                        </m:r>
                      </m:e>
                      <m:sub>
                        <m:r>
                          <a:rPr lang="vi-VN" sz="2250" i="1">
                            <a:latin typeface="Cambria Math" panose="02040503050406030204" pitchFamily="18" charset="0"/>
                          </a:rPr>
                          <m:t>𝑖</m:t>
                        </m:r>
                      </m:sub>
                    </m:sSub>
                  </m:oMath>
                </a14:m>
                <a:r>
                  <a:rPr lang="vi-VN" sz="2250" dirty="0"/>
                  <a:t>, thay vì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𝐼𝐷</m:t>
                        </m:r>
                      </m:e>
                      <m:sub>
                        <m:r>
                          <a:rPr lang="vi-VN" sz="2250" i="1">
                            <a:latin typeface="Cambria Math" panose="02040503050406030204" pitchFamily="18" charset="0"/>
                          </a:rPr>
                          <m:t>𝑖</m:t>
                        </m:r>
                      </m:sub>
                    </m:sSub>
                  </m:oMath>
                </a14:m>
                <a:r>
                  <a:rPr lang="vi-VN" sz="2250" dirty="0"/>
                  <a:t> và </a:t>
                </a:r>
                <a14:m>
                  <m:oMath xmlns:m="http://schemas.openxmlformats.org/officeDocument/2006/math">
                    <m:sSub>
                      <m:sSubPr>
                        <m:ctrlPr>
                          <a:rPr lang="en-US" sz="2250" i="1">
                            <a:latin typeface="Cambria Math" panose="02040503050406030204" pitchFamily="18" charset="0"/>
                          </a:rPr>
                        </m:ctrlPr>
                      </m:sSubPr>
                      <m:e>
                        <m:r>
                          <a:rPr lang="vi-VN" sz="2250" i="1">
                            <a:latin typeface="Cambria Math" panose="02040503050406030204" pitchFamily="18" charset="0"/>
                          </a:rPr>
                          <m:t>𝑃𝑊</m:t>
                        </m:r>
                      </m:e>
                      <m:sub>
                        <m:r>
                          <a:rPr lang="vi-VN" sz="2250" i="1">
                            <a:latin typeface="Cambria Math" panose="02040503050406030204" pitchFamily="18" charset="0"/>
                          </a:rPr>
                          <m:t>𝑖</m:t>
                        </m:r>
                      </m:sub>
                    </m:sSub>
                  </m:oMath>
                </a14:m>
                <a:r>
                  <a:rPr lang="vi-VN" sz="2250" dirty="0"/>
                  <a:t>.</a:t>
                </a:r>
                <a:endParaRPr lang="en-US" sz="1850" dirty="0"/>
              </a:p>
              <a:p>
                <a:pPr marL="0" indent="0" algn="just">
                  <a:buNone/>
                </a:pPr>
                <a:endParaRPr lang="vi-VN" sz="2400" dirty="0"/>
              </a:p>
              <a:p>
                <a:pPr marL="0" indent="0" algn="just">
                  <a:buNone/>
                </a:pPr>
                <a:endParaRPr lang="vi-VN" sz="2400" dirty="0"/>
              </a:p>
              <a:p>
                <a:pPr marL="0" indent="0" algn="just">
                  <a:buNone/>
                </a:pPr>
                <a:r>
                  <a:rPr lang="vi-VN" sz="2400" dirty="0"/>
                  <a:t>=&gt; Do đó, lược đồ đề xuất bảo vệ khỏi việc đánh cắp thẻ thông minh, đoán định danh và mật khẩu ngoại tuyến.</a:t>
                </a:r>
                <a:endParaRPr lang="en-US" sz="2000" dirty="0"/>
              </a:p>
              <a:p>
                <a:pPr algn="just"/>
                <a:endParaRPr lang="en-US" dirty="0"/>
              </a:p>
            </p:txBody>
          </p:sp>
        </mc:Choice>
        <mc:Fallback>
          <p:sp>
            <p:nvSpPr>
              <p:cNvPr id="3" name="Content Placeholder 2">
                <a:extLst>
                  <a:ext uri="{FF2B5EF4-FFF2-40B4-BE49-F238E27FC236}">
                    <a16:creationId xmlns:a16="http://schemas.microsoft.com/office/drawing/2014/main" id="{60F4A970-A4EB-DD41-839D-DDF1925BC37B}"/>
                  </a:ext>
                </a:extLst>
              </p:cNvPr>
              <p:cNvSpPr>
                <a:spLocks noGrp="1" noRot="1" noChangeAspect="1" noMove="1" noResize="1" noEditPoints="1" noAdjustHandles="1" noChangeArrowheads="1" noChangeShapeType="1" noTextEdit="1"/>
              </p:cNvSpPr>
              <p:nvPr>
                <p:ph idx="1"/>
              </p:nvPr>
            </p:nvSpPr>
            <p:spPr>
              <a:blipFill>
                <a:blip r:embed="rId2"/>
                <a:stretch>
                  <a:fillRect l="-1235" t="-840" r="-10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D7449A-55AC-604F-A4EB-A840CE7CC2A5}"/>
              </a:ext>
            </a:extLst>
          </p:cNvPr>
          <p:cNvSpPr>
            <a:spLocks noGrp="1"/>
          </p:cNvSpPr>
          <p:nvPr>
            <p:ph type="sldNum" sz="quarter" idx="12"/>
          </p:nvPr>
        </p:nvSpPr>
        <p:spPr/>
        <p:txBody>
          <a:bodyPr/>
          <a:lstStyle/>
          <a:p>
            <a:fld id="{20B7F220-0825-4B9B-9156-FF79F33775FE}" type="slidenum">
              <a:rPr lang="vi-VN" smtClean="0"/>
              <a:t>61</a:t>
            </a:fld>
            <a:endParaRPr lang="vi-VN"/>
          </a:p>
        </p:txBody>
      </p:sp>
    </p:spTree>
    <p:extLst>
      <p:ext uri="{BB962C8B-B14F-4D97-AF65-F5344CB8AC3E}">
        <p14:creationId xmlns:p14="http://schemas.microsoft.com/office/powerpoint/2010/main" val="32873797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normAutofit/>
          </a:bodyPr>
          <a:lstStyle/>
          <a:p>
            <a:pPr marL="342891" lvl="1" indent="0" algn="just">
              <a:buNone/>
            </a:pPr>
            <a:r>
              <a:rPr lang="vi-VN" b="1" dirty="0"/>
              <a:t>Ngăn chặn đánh cắp thẻ thông minh, tấn công đoán định danh và mật khẩu ngoại tuyến</a:t>
            </a:r>
          </a:p>
          <a:p>
            <a:pPr lvl="1" algn="just"/>
            <a:r>
              <a:rPr lang="vi-VN" dirty="0"/>
              <a:t>Chính sách mật khẩu mạnh và hệ thống xác thực nhiều yếu tố có thể gây khó cho người dùng để ghi nhớ mật khẩu trên nhiều tài khoản. Do đó, thông thường người dùng sẽ sử dụng lại mật khẩu trên nhiều tài khoản. </a:t>
            </a:r>
          </a:p>
          <a:p>
            <a:pPr lvl="1" algn="just"/>
            <a:endParaRPr lang="vi-VN" dirty="0"/>
          </a:p>
          <a:p>
            <a:pPr lvl="1" algn="just"/>
            <a:endParaRPr lang="vi-VN" dirty="0"/>
          </a:p>
          <a:p>
            <a:pPr lvl="1" algn="just"/>
            <a:r>
              <a:rPr lang="vi-VN" dirty="0"/>
              <a:t>Trong những tình huống như vậy, một yếu tố đặc quyền nội bộ, như là nhà quản trị hệ thống hoặc máy chủ ứng dụng IoT trong lược đồ, có thể dùng sai hoặc tiết lộ mật khẩu người dùng, dẫn đến việc mạo danh người dùng trong các hệ thống ứng dụng khác.</a:t>
            </a:r>
            <a:endParaRPr lang="en-US" dirty="0"/>
          </a:p>
        </p:txBody>
      </p:sp>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62</a:t>
            </a:fld>
            <a:endParaRPr lang="vi-VN"/>
          </a:p>
        </p:txBody>
      </p:sp>
    </p:spTree>
    <p:extLst>
      <p:ext uri="{BB962C8B-B14F-4D97-AF65-F5344CB8AC3E}">
        <p14:creationId xmlns:p14="http://schemas.microsoft.com/office/powerpoint/2010/main" val="2860966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FAD5-61D2-6344-9F81-39DE48AC1211}"/>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132B55-AE9C-854D-AFAA-9F11953F6EB2}"/>
                  </a:ext>
                </a:extLst>
              </p:cNvPr>
              <p:cNvSpPr>
                <a:spLocks noGrp="1"/>
              </p:cNvSpPr>
              <p:nvPr>
                <p:ph idx="1"/>
              </p:nvPr>
            </p:nvSpPr>
            <p:spPr/>
            <p:txBody>
              <a:bodyPr/>
              <a:lstStyle/>
              <a:p>
                <a:pPr lvl="1" algn="just"/>
                <a:r>
                  <a:rPr lang="vi-VN" dirty="0"/>
                  <a:t>Tấn công đặc quyền nội bộ có thể xảy ra khi người dùng gửi mật khẩu của họ cho nhà quản trị hệ thống dưới dạng nguyên gốc.</a:t>
                </a:r>
              </a:p>
              <a:p>
                <a:pPr lvl="1" algn="just"/>
                <a:endParaRPr lang="vi-VN" dirty="0"/>
              </a:p>
              <a:p>
                <a:pPr lvl="1" algn="just"/>
                <a:r>
                  <a:rPr lang="vi-VN" dirty="0"/>
                  <a:t>Trong giai đoạn đăng ký của lược đồ đề xuất, người dùng gửi mật khẩu mặt nạ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𝑀𝑃𝑊</m:t>
                        </m:r>
                      </m:e>
                      <m:sub>
                        <m:r>
                          <a:rPr lang="vi-VN" i="1">
                            <a:latin typeface="Cambria Math" panose="02040503050406030204" pitchFamily="18" charset="0"/>
                          </a:rPr>
                          <m:t>𝑖</m:t>
                        </m:r>
                      </m:sub>
                    </m:sSub>
                  </m:oMath>
                </a14:m>
                <a:r>
                  <a:rPr lang="vi-VN" dirty="0"/>
                  <a:t> thay vì mật khẩu gốc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oMath>
                </a14:m>
                <a:r>
                  <a:rPr lang="vi-VN" dirty="0"/>
                  <a:t> tới IAS thông qua kênh bảo mật, trong đó</a:t>
                </a:r>
              </a:p>
              <a:p>
                <a:pPr lvl="2" algn="just"/>
                <a:r>
                  <a:rPr lang="vi-VN"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𝑀𝑃𝑊</m:t>
                        </m:r>
                      </m:e>
                      <m:sub>
                        <m:r>
                          <a:rPr lang="vi-VN" i="1">
                            <a:latin typeface="Cambria Math" panose="02040503050406030204" pitchFamily="18" charset="0"/>
                          </a:rPr>
                          <m:t>𝑖</m:t>
                        </m:r>
                      </m:sub>
                    </m:sSub>
                    <m:r>
                      <a:rPr lang="vi-VN" i="1">
                        <a:latin typeface="Cambria Math" panose="02040503050406030204" pitchFamily="18" charset="0"/>
                      </a:rPr>
                      <m:t>=</m:t>
                    </m:r>
                    <m:r>
                      <a:rPr lang="vi-VN" i="1">
                        <a:latin typeface="Cambria Math" panose="02040503050406030204" pitchFamily="18" charset="0"/>
                      </a:rPr>
                      <m:t>h</m:t>
                    </m:r>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𝑎</m:t>
                        </m:r>
                      </m:e>
                      <m:sub>
                        <m:r>
                          <a:rPr lang="vi-VN" i="1">
                            <a:latin typeface="Cambria Math" panose="02040503050406030204" pitchFamily="18" charset="0"/>
                          </a:rPr>
                          <m:t>𝑖</m:t>
                        </m:r>
                      </m:sub>
                    </m:sSub>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𝑃𝑊</m:t>
                        </m:r>
                      </m:e>
                      <m:sub>
                        <m:r>
                          <a:rPr lang="vi-VN" i="1">
                            <a:latin typeface="Cambria Math" panose="02040503050406030204" pitchFamily="18" charset="0"/>
                          </a:rPr>
                          <m:t>𝑖</m:t>
                        </m:r>
                      </m:sub>
                    </m:sSub>
                    <m:r>
                      <a:rPr lang="vi-VN" i="1">
                        <a:latin typeface="Cambria Math" panose="02040503050406030204" pitchFamily="18" charset="0"/>
                      </a:rPr>
                      <m:t>)</m:t>
                    </m:r>
                  </m:oMath>
                </a14:m>
                <a:r>
                  <a:rPr lang="vi-VN" dirty="0"/>
                  <a:t>.</a:t>
                </a:r>
                <a:br>
                  <a:rPr lang="vi-VN" dirty="0"/>
                </a:br>
                <a:endParaRPr lang="vi-VN" dirty="0"/>
              </a:p>
              <a:p>
                <a:pPr lvl="1" algn="just"/>
                <a:r>
                  <a:rPr lang="vi-VN" dirty="0"/>
                  <a:t>Những yếu tố đặc quyền bên trong IAS không thể lấy được mật khẩu nguyên gốc từ mật khẩu mặt nạ nhờ vào hàm băm mã một chiều không thể đảo ngược.</a:t>
                </a:r>
              </a:p>
              <a:p>
                <a:pPr marL="342891" lvl="1" indent="0" algn="just">
                  <a:buNone/>
                </a:pPr>
                <a:r>
                  <a:rPr lang="vi-VN" dirty="0"/>
                  <a:t>=&gt; Vì thế, người bên trong không thể sử dụng mật khẩu người dùng cho các hệ thống khác. Do đó, lược đồ này có thể ngăn chặn tấn công từ bên trong.</a:t>
                </a:r>
                <a:endParaRPr lang="en-US" dirty="0"/>
              </a:p>
            </p:txBody>
          </p:sp>
        </mc:Choice>
        <mc:Fallback>
          <p:sp>
            <p:nvSpPr>
              <p:cNvPr id="3" name="Content Placeholder 2">
                <a:extLst>
                  <a:ext uri="{FF2B5EF4-FFF2-40B4-BE49-F238E27FC236}">
                    <a16:creationId xmlns:a16="http://schemas.microsoft.com/office/drawing/2014/main" id="{83132B55-AE9C-854D-AFAA-9F11953F6EB2}"/>
                  </a:ext>
                </a:extLst>
              </p:cNvPr>
              <p:cNvSpPr>
                <a:spLocks noGrp="1" noRot="1" noChangeAspect="1" noMove="1" noResize="1" noEditPoints="1" noAdjustHandles="1" noChangeArrowheads="1" noChangeShapeType="1" noTextEdit="1"/>
              </p:cNvSpPr>
              <p:nvPr>
                <p:ph idx="1"/>
              </p:nvPr>
            </p:nvSpPr>
            <p:spPr>
              <a:blipFill>
                <a:blip r:embed="rId2"/>
                <a:stretch>
                  <a:fillRect t="-56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DCEEA34-9E67-5D41-B12C-9556CD8973E9}"/>
              </a:ext>
            </a:extLst>
          </p:cNvPr>
          <p:cNvSpPr>
            <a:spLocks noGrp="1"/>
          </p:cNvSpPr>
          <p:nvPr>
            <p:ph type="sldNum" sz="quarter" idx="12"/>
          </p:nvPr>
        </p:nvSpPr>
        <p:spPr/>
        <p:txBody>
          <a:bodyPr/>
          <a:lstStyle/>
          <a:p>
            <a:fld id="{20B7F220-0825-4B9B-9156-FF79F33775FE}" type="slidenum">
              <a:rPr lang="vi-VN" smtClean="0"/>
              <a:t>63</a:t>
            </a:fld>
            <a:endParaRPr lang="vi-VN"/>
          </a:p>
        </p:txBody>
      </p:sp>
    </p:spTree>
    <p:extLst>
      <p:ext uri="{BB962C8B-B14F-4D97-AF65-F5344CB8AC3E}">
        <p14:creationId xmlns:p14="http://schemas.microsoft.com/office/powerpoint/2010/main" val="792276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lstStyle/>
              <a:p>
                <a:pPr lvl="1"/>
                <a:r>
                  <a:rPr lang="vi-VN" b="1" dirty="0"/>
                  <a:t>Ngăn chặn tấn công nội bộ</a:t>
                </a:r>
              </a:p>
              <a:p>
                <a:pPr lvl="2"/>
                <a:r>
                  <a:rPr lang="vi-VN" dirty="0"/>
                  <a:t>Nhà quản trị hệ thống hoặc máy chủ ứng dụng IoT chứa một vài thông tin liên quan đến người dùng trong giai đoạn xác thực. </a:t>
                </a:r>
              </a:p>
              <a:p>
                <a:pPr lvl="2"/>
                <a:endParaRPr lang="vi-VN" dirty="0"/>
              </a:p>
              <a:p>
                <a:pPr lvl="2"/>
                <a:r>
                  <a:rPr lang="vi-VN" dirty="0"/>
                  <a:t>Những thông tin này có thể bị đánh cắp bởi kẻ tấn công để khởi động cuộc tấn công, bao gồm cả tấn công mạo danh người dùng.</a:t>
                </a:r>
              </a:p>
              <a:p>
                <a:pPr lvl="2"/>
                <a:endParaRPr lang="vi-VN" dirty="0"/>
              </a:p>
              <a:p>
                <a:pPr lvl="2"/>
                <a:r>
                  <a:rPr lang="vi-VN" dirty="0"/>
                  <a:t> Trong lược đồ được đề xuất, IAS không duy trì bất cứ thông tin mô tả người dùng nào khác ngoài mặt nạ định danh </a:t>
                </a:r>
                <a14:m>
                  <m:oMath xmlns:m="http://schemas.openxmlformats.org/officeDocument/2006/math">
                    <m:sSub>
                      <m:sSubPr>
                        <m:ctrlPr>
                          <a:rPr lang="en-US" i="1"/>
                        </m:ctrlPr>
                      </m:sSubPr>
                      <m:e>
                        <m:r>
                          <a:rPr lang="vi-VN" i="1"/>
                          <m:t>𝑀𝐼𝐷</m:t>
                        </m:r>
                      </m:e>
                      <m:sub>
                        <m:r>
                          <a:rPr lang="vi-VN" i="1"/>
                          <m:t>𝑖</m:t>
                        </m:r>
                      </m:sub>
                    </m:sSub>
                  </m:oMath>
                </a14:m>
                <a:r>
                  <a:rPr lang="vi-VN" dirty="0"/>
                  <a:t> và ký danh 1 lần </a:t>
                </a:r>
                <a14:m>
                  <m:oMath xmlns:m="http://schemas.openxmlformats.org/officeDocument/2006/math">
                    <m:sSubSup>
                      <m:sSubSupPr>
                        <m:ctrlPr>
                          <a:rPr lang="en-US" i="1"/>
                        </m:ctrlPr>
                      </m:sSubSupPr>
                      <m:e>
                        <m:r>
                          <a:rPr lang="vi-VN" i="1"/>
                          <m:t>𝑃𝑈</m:t>
                        </m:r>
                      </m:e>
                      <m:sub>
                        <m:r>
                          <a:rPr lang="vi-VN" i="1"/>
                          <m:t>𝑖</m:t>
                        </m:r>
                      </m:sub>
                      <m:sup>
                        <m:r>
                          <a:rPr lang="vi-VN" i="1"/>
                          <m:t>𝑘</m:t>
                        </m:r>
                      </m:sup>
                    </m:sSubSup>
                  </m:oMath>
                </a14:m>
                <a:r>
                  <a:rPr lang="vi-VN" dirty="0"/>
                  <a:t>.</a:t>
                </a:r>
              </a:p>
              <a:p>
                <a:pPr marL="685782" lvl="2" indent="0">
                  <a:buNone/>
                </a:pPr>
                <a:endParaRPr lang="vi-VN" dirty="0"/>
              </a:p>
              <a:p>
                <a:pPr marL="685782" lvl="2" indent="0">
                  <a:buNone/>
                </a:pPr>
                <a:r>
                  <a:rPr lang="vi-VN" dirty="0"/>
                  <a:t>=&gt; lược đồ được đề xuất là an toàn khỏi các cuộc tấn công xác thực.</a:t>
                </a:r>
                <a:br>
                  <a:rPr lang="vi-VN" dirty="0"/>
                </a:br>
                <a:br>
                  <a:rPr lang="vi-VN" dirty="0"/>
                </a:br>
                <a:endParaRPr lang="en-US" dirty="0"/>
              </a:p>
            </p:txBody>
          </p:sp>
        </mc:Choice>
        <mc:Fallback>
          <p:sp>
            <p:nvSpPr>
              <p:cNvPr id="3" name="Content Placeholder 2">
                <a:extLst>
                  <a:ext uri="{FF2B5EF4-FFF2-40B4-BE49-F238E27FC236}">
                    <a16:creationId xmlns:a16="http://schemas.microsoft.com/office/drawing/2014/main" id="{CE16122D-6AC5-E545-BA13-0F6679208E87}"/>
                  </a:ext>
                </a:extLst>
              </p:cNvPr>
              <p:cNvSpPr>
                <a:spLocks noGrp="1" noRot="1" noChangeAspect="1" noMove="1" noResize="1" noEditPoints="1" noAdjustHandles="1" noChangeArrowheads="1" noChangeShapeType="1" noTextEdit="1"/>
              </p:cNvSpPr>
              <p:nvPr>
                <p:ph idx="1"/>
              </p:nvPr>
            </p:nvSpPr>
            <p:spPr>
              <a:blipFill>
                <a:blip r:embed="rId2"/>
                <a:stretch>
                  <a:fillRect t="-560" r="-9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64</a:t>
            </a:fld>
            <a:endParaRPr lang="vi-VN"/>
          </a:p>
        </p:txBody>
      </p:sp>
    </p:spTree>
    <p:extLst>
      <p:ext uri="{BB962C8B-B14F-4D97-AF65-F5344CB8AC3E}">
        <p14:creationId xmlns:p14="http://schemas.microsoft.com/office/powerpoint/2010/main" val="3021880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AD8-C635-E74C-85E8-93124AA91C8C}"/>
              </a:ext>
            </a:extLst>
          </p:cNvPr>
          <p:cNvSpPr>
            <a:spLocks noGrp="1"/>
          </p:cNvSpPr>
          <p:nvPr>
            <p:ph type="title"/>
          </p:nvPr>
        </p:nvSpPr>
        <p:spPr/>
        <p:txBody>
          <a:bodyPr/>
          <a:lstStyle/>
          <a:p>
            <a:r>
              <a:rPr lang="vi-VN" dirty="0"/>
              <a:t>ĐÁNH GIÁ BẢO MẬT CỦA MÔ HÌNH</a:t>
            </a:r>
            <a:r>
              <a:rPr lang="en-US" dirty="0"/>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16122D-6AC5-E545-BA13-0F6679208E87}"/>
                  </a:ext>
                </a:extLst>
              </p:cNvPr>
              <p:cNvSpPr>
                <a:spLocks noGrp="1"/>
              </p:cNvSpPr>
              <p:nvPr>
                <p:ph idx="1"/>
              </p:nvPr>
            </p:nvSpPr>
            <p:spPr/>
            <p:txBody>
              <a:bodyPr>
                <a:normAutofit fontScale="92500" lnSpcReduction="10000"/>
              </a:bodyPr>
              <a:lstStyle/>
              <a:p>
                <a:pPr marL="342891" lvl="1" indent="0">
                  <a:buNone/>
                </a:pPr>
                <a:r>
                  <a:rPr lang="vi-VN" b="1" dirty="0"/>
                  <a:t>Ngăn chặn tấn công mạo danh người dùng</a:t>
                </a:r>
              </a:p>
              <a:p>
                <a:pPr lvl="1" algn="just"/>
                <a:r>
                  <a:rPr lang="vi-VN" dirty="0"/>
                  <a:t>Giả sử kẻ tấn công lấy được thẻ thông minh hợp lệ của người dùng, lấy được thông tin chứa trong nó {</a:t>
                </a:r>
                <a14:m>
                  <m:oMath xmlns:m="http://schemas.openxmlformats.org/officeDocument/2006/math">
                    <m:sSub>
                      <m:sSubPr>
                        <m:ctrlPr>
                          <a:rPr lang="en-US" i="1"/>
                        </m:ctrlPr>
                      </m:sSubPr>
                      <m:e>
                        <m:r>
                          <a:rPr lang="vi-VN" i="1"/>
                          <m:t>𝑥</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𝑑</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𝑒</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𝑔</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𝑏</m:t>
                        </m:r>
                      </m:e>
                      <m:sub>
                        <m:r>
                          <a:rPr lang="vi-VN" i="1"/>
                          <m:t>𝑖</m:t>
                        </m:r>
                      </m:sub>
                    </m:sSub>
                  </m:oMath>
                </a14:m>
                <a:r>
                  <a:rPr lang="vi-VN" dirty="0"/>
                  <a:t>,}, và chặn tất cả tin nhắn trước đó từ phiên xác thực. Trong trường hợp mạo danh người dùng, kẻ tấn công nên tạo ra một tin nhắn đăng nhập hợp lệ </a:t>
                </a:r>
                <a14:m>
                  <m:oMath xmlns:m="http://schemas.openxmlformats.org/officeDocument/2006/math">
                    <m:r>
                      <a:rPr lang="vi-VN" i="1"/>
                      <m:t>⟨</m:t>
                    </m:r>
                    <m:sSubSup>
                      <m:sSubSupPr>
                        <m:ctrlPr>
                          <a:rPr lang="en-US" i="1"/>
                        </m:ctrlPr>
                      </m:sSubSupPr>
                      <m:e>
                        <m:r>
                          <a:rPr lang="vi-VN" i="1"/>
                          <m:t>𝑃𝑈</m:t>
                        </m:r>
                      </m:e>
                      <m:sub>
                        <m:r>
                          <a:rPr lang="vi-VN" i="1"/>
                          <m:t>𝑖</m:t>
                        </m:r>
                      </m:sub>
                      <m:sup>
                        <m:r>
                          <a:rPr lang="vi-VN" i="1"/>
                          <m:t>∗</m:t>
                        </m:r>
                      </m:sup>
                    </m:sSubSup>
                    <m:r>
                      <a:rPr lang="vi-VN" i="1"/>
                      <m:t>,</m:t>
                    </m:r>
                    <m:sSub>
                      <m:sSubPr>
                        <m:ctrlPr>
                          <a:rPr lang="en-US" i="1"/>
                        </m:ctrlPr>
                      </m:sSubPr>
                      <m:e>
                        <m:r>
                          <a:rPr lang="vi-VN" i="1"/>
                          <m:t>𝑀</m:t>
                        </m:r>
                      </m:e>
                      <m:sub>
                        <m:r>
                          <a:rPr lang="vi-VN" i="1"/>
                          <m:t>1</m:t>
                        </m:r>
                      </m:sub>
                    </m:sSub>
                    <m:r>
                      <a:rPr lang="en-US" i="1"/>
                      <m:t>,</m:t>
                    </m:r>
                    <m:sSub>
                      <m:sSubPr>
                        <m:ctrlPr>
                          <a:rPr lang="en-US" i="1"/>
                        </m:ctrlPr>
                      </m:sSubPr>
                      <m:e>
                        <m:r>
                          <a:rPr lang="vi-VN" i="1"/>
                          <m:t>𝑀</m:t>
                        </m:r>
                      </m:e>
                      <m:sub>
                        <m:r>
                          <a:rPr lang="vi-VN" i="1"/>
                          <m:t>2</m:t>
                        </m:r>
                      </m:sub>
                    </m:sSub>
                    <m:r>
                      <a:rPr lang="en-US" i="1"/>
                      <m:t>,</m:t>
                    </m:r>
                    <m:sSub>
                      <m:sSubPr>
                        <m:ctrlPr>
                          <a:rPr lang="en-US" i="1"/>
                        </m:ctrlPr>
                      </m:sSubPr>
                      <m:e>
                        <m:r>
                          <a:rPr lang="vi-VN" i="1"/>
                          <m:t>𝑀</m:t>
                        </m:r>
                      </m:e>
                      <m:sub>
                        <m:r>
                          <a:rPr lang="vi-VN" i="1"/>
                          <m:t>3</m:t>
                        </m:r>
                      </m:sub>
                    </m:sSub>
                    <m:r>
                      <a:rPr lang="en-US" i="1"/>
                      <m:t>,</m:t>
                    </m:r>
                    <m:sSub>
                      <m:sSubPr>
                        <m:ctrlPr>
                          <a:rPr lang="en-US" i="1"/>
                        </m:ctrlPr>
                      </m:sSubPr>
                      <m:e>
                        <m:r>
                          <a:rPr lang="vi-VN" i="1"/>
                          <m:t>𝑀</m:t>
                        </m:r>
                      </m:e>
                      <m:sub>
                        <m:r>
                          <a:rPr lang="vi-VN" i="1"/>
                          <m:t>4</m:t>
                        </m:r>
                      </m:sub>
                    </m:sSub>
                    <m:r>
                      <a:rPr lang="en-US" i="1"/>
                      <m:t>, </m:t>
                    </m:r>
                    <m:sSub>
                      <m:sSubPr>
                        <m:ctrlPr>
                          <a:rPr lang="en-US" i="1"/>
                        </m:ctrlPr>
                      </m:sSubPr>
                      <m:e>
                        <m:r>
                          <a:rPr lang="vi-VN" i="1"/>
                          <m:t>𝑇</m:t>
                        </m:r>
                      </m:e>
                      <m:sub>
                        <m:r>
                          <a:rPr lang="vi-VN" i="1"/>
                          <m:t>1</m:t>
                        </m:r>
                      </m:sub>
                    </m:sSub>
                    <m:r>
                      <a:rPr lang="en-US" i="1"/>
                      <m:t>⟩</m:t>
                    </m:r>
                  </m:oMath>
                </a14:m>
                <a:r>
                  <a:rPr lang="vi-VN" dirty="0"/>
                  <a:t>. Kẻ tấn công phải thêm giá trị {</a:t>
                </a:r>
                <a14:m>
                  <m:oMath xmlns:m="http://schemas.openxmlformats.org/officeDocument/2006/math">
                    <m:sSub>
                      <m:sSubPr>
                        <m:ctrlPr>
                          <a:rPr lang="en-US" i="1"/>
                        </m:ctrlPr>
                      </m:sSubPr>
                      <m:e>
                        <m:r>
                          <a:rPr lang="vi-VN" i="1"/>
                          <m:t>𝑀𝐼𝐷</m:t>
                        </m:r>
                      </m:e>
                      <m:sub>
                        <m:r>
                          <a:rPr lang="vi-VN" i="1"/>
                          <m:t>𝑖</m:t>
                        </m:r>
                      </m:sub>
                    </m:sSub>
                  </m:oMath>
                </a14:m>
                <a:r>
                  <a:rPr lang="vi-VN" dirty="0"/>
                  <a:t>,</a:t>
                </a:r>
                <a14:m>
                  <m:oMath xmlns:m="http://schemas.openxmlformats.org/officeDocument/2006/math">
                    <m:r>
                      <a:rPr lang="vi-VN" i="1"/>
                      <m:t> </m:t>
                    </m:r>
                    <m:sSubSup>
                      <m:sSubSupPr>
                        <m:ctrlPr>
                          <a:rPr lang="en-US" i="1"/>
                        </m:ctrlPr>
                      </m:sSubSupPr>
                      <m:e>
                        <m:r>
                          <a:rPr lang="vi-VN" i="1"/>
                          <m:t>𝑃𝑈</m:t>
                        </m:r>
                      </m:e>
                      <m:sub>
                        <m:r>
                          <a:rPr lang="vi-VN" i="1"/>
                          <m:t>𝑖</m:t>
                        </m:r>
                      </m:sub>
                      <m:sup>
                        <m:r>
                          <a:rPr lang="vi-VN" i="1"/>
                          <m:t>𝑘</m:t>
                        </m:r>
                      </m:sup>
                    </m:sSubSup>
                  </m:oMath>
                </a14:m>
                <a:r>
                  <a:rPr lang="vi-VN" dirty="0"/>
                  <a:t>,</a:t>
                </a:r>
                <a14:m>
                  <m:oMath xmlns:m="http://schemas.openxmlformats.org/officeDocument/2006/math">
                    <m:r>
                      <a:rPr lang="vi-VN" i="1"/>
                      <m:t> </m:t>
                    </m:r>
                    <m:sSub>
                      <m:sSubPr>
                        <m:ctrlPr>
                          <a:rPr lang="en-US" i="1"/>
                        </m:ctrlPr>
                      </m:sSubPr>
                      <m:e>
                        <m:r>
                          <a:rPr lang="vi-VN" i="1"/>
                          <m:t>𝑥</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𝑦</m:t>
                        </m:r>
                      </m:e>
                      <m:sub>
                        <m:r>
                          <a:rPr lang="vi-VN" i="1"/>
                          <m:t>𝑖</m:t>
                        </m:r>
                      </m:sub>
                    </m:sSub>
                  </m:oMath>
                </a14:m>
                <a:r>
                  <a:rPr lang="vi-VN" dirty="0"/>
                  <a:t>,</a:t>
                </a:r>
                <a14:m>
                  <m:oMath xmlns:m="http://schemas.openxmlformats.org/officeDocument/2006/math">
                    <m:r>
                      <a:rPr lang="vi-VN" i="1"/>
                      <m:t> </m:t>
                    </m:r>
                    <m:sSub>
                      <m:sSubPr>
                        <m:ctrlPr>
                          <a:rPr lang="en-US" i="1"/>
                        </m:ctrlPr>
                      </m:sSubPr>
                      <m:e>
                        <m:r>
                          <a:rPr lang="vi-VN" i="1"/>
                          <m:t>𝑧</m:t>
                        </m:r>
                      </m:e>
                      <m:sub>
                        <m:r>
                          <a:rPr lang="vi-VN" i="1"/>
                          <m:t>𝑖</m:t>
                        </m:r>
                      </m:sub>
                    </m:sSub>
                  </m:oMath>
                </a14:m>
                <a:r>
                  <a:rPr lang="vi-VN" dirty="0"/>
                  <a:t>,} để tạo ra tin nhắn hợp lệ.</a:t>
                </a:r>
              </a:p>
              <a:p>
                <a:pPr lvl="2"/>
                <a:endParaRPr lang="vi-VN" b="1" dirty="0"/>
              </a:p>
              <a:p>
                <a:pPr lvl="1"/>
                <a:r>
                  <a:rPr lang="vi-VN" sz="2000" dirty="0"/>
                  <a:t>Đặc biệt, để chứng minh là người dùng hợp lệ, cần có</a:t>
                </a:r>
                <a:endParaRPr lang="en-US" sz="1800" dirty="0"/>
              </a:p>
              <a:p>
                <a:pPr lvl="3"/>
                <a14:m>
                  <m:oMath xmlns:m="http://schemas.openxmlformats.org/officeDocument/2006/math">
                    <m:sSub>
                      <m:sSubPr>
                        <m:ctrlPr>
                          <a:rPr lang="en-US" sz="1600" i="1"/>
                        </m:ctrlPr>
                      </m:sSubPr>
                      <m:e>
                        <m:r>
                          <a:rPr lang="vi-VN" sz="1600" i="1"/>
                          <m:t>𝑀</m:t>
                        </m:r>
                      </m:e>
                      <m:sub>
                        <m:r>
                          <a:rPr lang="vi-VN" sz="1600" i="1"/>
                          <m:t>1</m:t>
                        </m:r>
                      </m:sub>
                    </m:sSub>
                    <m:r>
                      <a:rPr lang="vi-VN" sz="1600" i="1"/>
                      <m:t>=</m:t>
                    </m:r>
                    <m:r>
                      <a:rPr lang="vi-VN" sz="1600" i="1"/>
                      <m:t>h</m:t>
                    </m:r>
                    <m:r>
                      <a:rPr lang="vi-VN" sz="1600" i="1"/>
                      <m:t>(</m:t>
                    </m:r>
                    <m:sSubSup>
                      <m:sSubSupPr>
                        <m:ctrlPr>
                          <a:rPr lang="en-US" sz="1600" i="1"/>
                        </m:ctrlPr>
                      </m:sSubSupPr>
                      <m:e>
                        <m:r>
                          <a:rPr lang="vi-VN" sz="1600" i="1"/>
                          <m:t>𝑧</m:t>
                        </m:r>
                      </m:e>
                      <m:sub>
                        <m:r>
                          <a:rPr lang="vi-VN" sz="1600" i="1"/>
                          <m:t>𝑗</m:t>
                        </m:r>
                      </m:sub>
                      <m:sup>
                        <m:r>
                          <a:rPr lang="vi-VN" sz="1600" i="1"/>
                          <m:t>1∗</m:t>
                        </m:r>
                      </m:sup>
                    </m:sSubSup>
                    <m:r>
                      <a:rPr lang="vi-VN" sz="1600" i="1"/>
                      <m:t> || </m:t>
                    </m:r>
                    <m:sSub>
                      <m:sSubPr>
                        <m:ctrlPr>
                          <a:rPr lang="en-US" sz="1600" i="1"/>
                        </m:ctrlPr>
                      </m:sSubPr>
                      <m:e>
                        <m:r>
                          <a:rPr lang="vi-VN" sz="1600" i="1"/>
                          <m:t>𝑇</m:t>
                        </m:r>
                      </m:e>
                      <m:sub>
                        <m:r>
                          <a:rPr lang="vi-VN" sz="1600" i="1"/>
                          <m:t>1</m:t>
                        </m:r>
                      </m:sub>
                    </m:sSub>
                    <m:r>
                      <a:rPr lang="vi-VN" sz="1600" i="1"/>
                      <m:t>) ⊕ </m:t>
                    </m:r>
                    <m:sSub>
                      <m:sSubPr>
                        <m:ctrlPr>
                          <a:rPr lang="en-US" sz="1600" i="1"/>
                        </m:ctrlPr>
                      </m:sSubPr>
                      <m:e>
                        <m:r>
                          <a:rPr lang="vi-VN" sz="1600" i="1"/>
                          <m:t>𝑀𝐼𝐷</m:t>
                        </m:r>
                      </m:e>
                      <m:sub>
                        <m:r>
                          <a:rPr lang="vi-VN" sz="1600" i="1"/>
                          <m:t>𝑖</m:t>
                        </m:r>
                      </m:sub>
                    </m:sSub>
                  </m:oMath>
                </a14:m>
                <a:endParaRPr lang="en-US" sz="1400" dirty="0"/>
              </a:p>
              <a:p>
                <a:pPr lvl="3"/>
                <a14:m>
                  <m:oMath xmlns:m="http://schemas.openxmlformats.org/officeDocument/2006/math">
                    <m:sSub>
                      <m:sSubPr>
                        <m:ctrlPr>
                          <a:rPr lang="en-US" sz="1600" i="1"/>
                        </m:ctrlPr>
                      </m:sSubPr>
                      <m:e>
                        <m:r>
                          <a:rPr lang="vi-VN" sz="1600" i="1"/>
                          <m:t>𝑀</m:t>
                        </m:r>
                      </m:e>
                      <m:sub>
                        <m:r>
                          <a:rPr lang="vi-VN" sz="1600" i="1"/>
                          <m:t>2</m:t>
                        </m:r>
                      </m:sub>
                    </m:sSub>
                    <m:r>
                      <a:rPr lang="vi-VN" sz="1600" i="1"/>
                      <m:t>=</m:t>
                    </m:r>
                    <m:sSub>
                      <m:sSubPr>
                        <m:ctrlPr>
                          <a:rPr lang="en-US" sz="1600" i="1"/>
                        </m:ctrlPr>
                      </m:sSubPr>
                      <m:e>
                        <m:r>
                          <a:rPr lang="vi-VN" sz="1600" i="1"/>
                          <m:t>𝑀𝐼𝐷</m:t>
                        </m:r>
                      </m:e>
                      <m:sub>
                        <m:r>
                          <a:rPr lang="vi-VN" sz="1600" i="1"/>
                          <m:t>𝑖</m:t>
                        </m:r>
                      </m:sub>
                    </m:sSub>
                    <m:r>
                      <a:rPr lang="vi-VN" sz="1600" i="1"/>
                      <m:t>⊕</m:t>
                    </m:r>
                    <m:r>
                      <a:rPr lang="vi-VN" sz="1600" i="1"/>
                      <m:t>h</m:t>
                    </m:r>
                    <m:r>
                      <a:rPr lang="vi-VN" sz="1600" i="1"/>
                      <m:t>(</m:t>
                    </m:r>
                    <m:sSubSup>
                      <m:sSubSupPr>
                        <m:ctrlPr>
                          <a:rPr lang="en-US" sz="1600" i="1"/>
                        </m:ctrlPr>
                      </m:sSubSupPr>
                      <m:e>
                        <m:r>
                          <a:rPr lang="vi-VN" sz="1600" i="1"/>
                          <m:t>𝑦</m:t>
                        </m:r>
                      </m:e>
                      <m:sub>
                        <m:r>
                          <a:rPr lang="vi-VN" sz="1600" i="1"/>
                          <m:t>𝑗</m:t>
                        </m:r>
                      </m:sub>
                      <m:sup>
                        <m:r>
                          <a:rPr lang="vi-VN" sz="1600" i="1"/>
                          <m:t>∗</m:t>
                        </m:r>
                      </m:sup>
                    </m:sSubSup>
                    <m:r>
                      <a:rPr lang="vi-VN" sz="1600" i="1"/>
                      <m:t> || </m:t>
                    </m:r>
                    <m:sSub>
                      <m:sSubPr>
                        <m:ctrlPr>
                          <a:rPr lang="en-US" sz="1600" i="1"/>
                        </m:ctrlPr>
                      </m:sSubPr>
                      <m:e>
                        <m:r>
                          <a:rPr lang="vi-VN" sz="1600" i="1"/>
                          <m:t>𝑇</m:t>
                        </m:r>
                      </m:e>
                      <m:sub>
                        <m:r>
                          <a:rPr lang="vi-VN" sz="1600" i="1"/>
                          <m:t>1</m:t>
                        </m:r>
                      </m:sub>
                    </m:sSub>
                    <m:r>
                      <a:rPr lang="vi-VN" sz="1600" i="1"/>
                      <m:t>)</m:t>
                    </m:r>
                  </m:oMath>
                </a14:m>
                <a:endParaRPr lang="en-US" sz="1400" dirty="0"/>
              </a:p>
              <a:p>
                <a:pPr lvl="1"/>
                <a:r>
                  <a:rPr lang="vi-VN" sz="2250" dirty="0"/>
                  <a:t>Để tính toán </a:t>
                </a:r>
                <a14:m>
                  <m:oMath xmlns:m="http://schemas.openxmlformats.org/officeDocument/2006/math">
                    <m:sSub>
                      <m:sSubPr>
                        <m:ctrlPr>
                          <a:rPr lang="en-US" sz="2250" i="1"/>
                        </m:ctrlPr>
                      </m:sSubPr>
                      <m:e>
                        <m:r>
                          <a:rPr lang="vi-VN" sz="2250" i="1"/>
                          <m:t>𝑀</m:t>
                        </m:r>
                      </m:e>
                      <m:sub>
                        <m:r>
                          <a:rPr lang="vi-VN" sz="2250" i="1"/>
                          <m:t>1</m:t>
                        </m:r>
                      </m:sub>
                    </m:sSub>
                  </m:oMath>
                </a14:m>
                <a:r>
                  <a:rPr lang="vi-VN" sz="2250" dirty="0"/>
                  <a:t> và </a:t>
                </a:r>
                <a14:m>
                  <m:oMath xmlns:m="http://schemas.openxmlformats.org/officeDocument/2006/math">
                    <m:sSub>
                      <m:sSubPr>
                        <m:ctrlPr>
                          <a:rPr lang="en-US" sz="2250" i="1"/>
                        </m:ctrlPr>
                      </m:sSubPr>
                      <m:e>
                        <m:r>
                          <a:rPr lang="vi-VN" sz="2250" i="1"/>
                          <m:t>𝑀</m:t>
                        </m:r>
                      </m:e>
                      <m:sub>
                        <m:r>
                          <a:rPr lang="vi-VN" sz="2250" i="1"/>
                          <m:t>2</m:t>
                        </m:r>
                      </m:sub>
                    </m:sSub>
                  </m:oMath>
                </a14:m>
                <a:r>
                  <a:rPr lang="vi-VN" sz="2250" dirty="0"/>
                  <a:t>, kẻ tấn công cần tính </a:t>
                </a:r>
                <a:endParaRPr lang="en-US" sz="1850" dirty="0"/>
              </a:p>
              <a:p>
                <a:pPr lvl="3"/>
                <a14:m>
                  <m:oMath xmlns:m="http://schemas.openxmlformats.org/officeDocument/2006/math">
                    <m:sSubSup>
                      <m:sSubSupPr>
                        <m:ctrlPr>
                          <a:rPr lang="en-US" sz="1800" i="1"/>
                        </m:ctrlPr>
                      </m:sSubSupPr>
                      <m:e>
                        <m:r>
                          <a:rPr lang="vi-VN" sz="1800" i="1"/>
                          <m:t>𝑧</m:t>
                        </m:r>
                      </m:e>
                      <m:sub>
                        <m:r>
                          <a:rPr lang="vi-VN" sz="1800" i="1"/>
                          <m:t>𝑗</m:t>
                        </m:r>
                      </m:sub>
                      <m:sup>
                        <m:r>
                          <a:rPr lang="vi-VN" sz="1800" i="1"/>
                          <m:t>1∗</m:t>
                        </m:r>
                      </m:sup>
                    </m:sSubSup>
                    <m:r>
                      <a:rPr lang="vi-VN" sz="1800" i="1"/>
                      <m:t>= </m:t>
                    </m:r>
                    <m:sSub>
                      <m:sSubPr>
                        <m:ctrlPr>
                          <a:rPr lang="en-US" sz="1800" i="1"/>
                        </m:ctrlPr>
                      </m:sSubPr>
                      <m:e>
                        <m:r>
                          <a:rPr lang="vi-VN" sz="1800" i="1"/>
                          <m:t>𝑔</m:t>
                        </m:r>
                      </m:e>
                      <m:sub>
                        <m:r>
                          <a:rPr lang="vi-VN" sz="1800" i="1"/>
                          <m:t>𝑖</m:t>
                        </m:r>
                      </m:sub>
                    </m:sSub>
                    <m:r>
                      <a:rPr lang="vi-VN" sz="1800" i="1"/>
                      <m:t>⊕</m:t>
                    </m:r>
                    <m:r>
                      <a:rPr lang="vi-VN" sz="1800" i="1"/>
                      <m:t>h</m:t>
                    </m:r>
                    <m:r>
                      <a:rPr lang="vi-VN" sz="1800" i="1"/>
                      <m:t>(</m:t>
                    </m:r>
                    <m:sSub>
                      <m:sSubPr>
                        <m:ctrlPr>
                          <a:rPr lang="en-US" sz="1800" i="1"/>
                        </m:ctrlPr>
                      </m:sSubPr>
                      <m:e>
                        <m:r>
                          <a:rPr lang="vi-VN" sz="1800" i="1"/>
                          <m:t>𝑀𝑃𝑊</m:t>
                        </m:r>
                      </m:e>
                      <m:sub>
                        <m:r>
                          <a:rPr lang="vi-VN" sz="1800" i="1"/>
                          <m:t>𝑖</m:t>
                        </m:r>
                      </m:sub>
                    </m:sSub>
                    <m:r>
                      <a:rPr lang="vi-VN" sz="1800" i="1"/>
                      <m:t> || </m:t>
                    </m:r>
                    <m:sSubSup>
                      <m:sSubSupPr>
                        <m:ctrlPr>
                          <a:rPr lang="en-US" sz="1800" i="1"/>
                        </m:ctrlPr>
                      </m:sSubSupPr>
                      <m:e>
                        <m:r>
                          <a:rPr lang="vi-VN" sz="1800" i="1"/>
                          <m:t>𝑥</m:t>
                        </m:r>
                      </m:e>
                      <m:sub>
                        <m:r>
                          <a:rPr lang="vi-VN" sz="1800" i="1"/>
                          <m:t>𝑖</m:t>
                        </m:r>
                      </m:sub>
                      <m:sup>
                        <m:r>
                          <a:rPr lang="vi-VN" sz="1800" i="1"/>
                          <m:t>∗</m:t>
                        </m:r>
                      </m:sup>
                    </m:sSubSup>
                    <m:r>
                      <a:rPr lang="vi-VN" sz="1800" i="1"/>
                      <m:t> || </m:t>
                    </m:r>
                    <m:sSubSup>
                      <m:sSubSupPr>
                        <m:ctrlPr>
                          <a:rPr lang="en-US" sz="1800" i="1"/>
                        </m:ctrlPr>
                      </m:sSubSupPr>
                      <m:e>
                        <m:r>
                          <a:rPr lang="vi-VN" sz="1800" i="1"/>
                          <m:t>𝑦</m:t>
                        </m:r>
                      </m:e>
                      <m:sub>
                        <m:r>
                          <a:rPr lang="vi-VN" sz="1800" i="1"/>
                          <m:t>𝑖</m:t>
                        </m:r>
                      </m:sub>
                      <m:sup>
                        <m:r>
                          <a:rPr lang="vi-VN" sz="1800" i="1"/>
                          <m:t>∗</m:t>
                        </m:r>
                      </m:sup>
                    </m:sSubSup>
                    <m:r>
                      <a:rPr lang="vi-VN" sz="1800" i="1"/>
                      <m:t>)</m:t>
                    </m:r>
                  </m:oMath>
                </a14:m>
                <a:endParaRPr lang="en-US" sz="1400" dirty="0"/>
              </a:p>
              <a:p>
                <a:pPr lvl="3"/>
                <a14:m>
                  <m:oMath xmlns:m="http://schemas.openxmlformats.org/officeDocument/2006/math">
                    <m:sSubSup>
                      <m:sSubSupPr>
                        <m:ctrlPr>
                          <a:rPr lang="en-US" sz="1800" i="1"/>
                        </m:ctrlPr>
                      </m:sSubSupPr>
                      <m:e>
                        <m:r>
                          <a:rPr lang="vi-VN" sz="1800" i="1"/>
                          <m:t>𝑦</m:t>
                        </m:r>
                      </m:e>
                      <m:sub>
                        <m:r>
                          <a:rPr lang="vi-VN" sz="1800" i="1"/>
                          <m:t>𝑖</m:t>
                        </m:r>
                      </m:sub>
                      <m:sup>
                        <m:r>
                          <a:rPr lang="vi-VN" sz="1800" i="1"/>
                          <m:t>∗</m:t>
                        </m:r>
                      </m:sup>
                    </m:sSubSup>
                    <m:r>
                      <a:rPr lang="vi-VN" sz="1800" i="1"/>
                      <m:t>= </m:t>
                    </m:r>
                    <m:sSub>
                      <m:sSubPr>
                        <m:ctrlPr>
                          <a:rPr lang="en-US" sz="1800" i="1"/>
                        </m:ctrlPr>
                      </m:sSubPr>
                      <m:e>
                        <m:r>
                          <a:rPr lang="vi-VN" sz="1800" i="1"/>
                          <m:t>𝑑</m:t>
                        </m:r>
                      </m:e>
                      <m:sub>
                        <m:r>
                          <a:rPr lang="vi-VN" sz="1800" i="1"/>
                          <m:t>𝑖</m:t>
                        </m:r>
                      </m:sub>
                    </m:sSub>
                    <m:r>
                      <a:rPr lang="vi-VN" sz="1800" i="1"/>
                      <m:t>⊕</m:t>
                    </m:r>
                    <m:r>
                      <a:rPr lang="vi-VN" sz="1800" i="1"/>
                      <m:t>h</m:t>
                    </m:r>
                    <m:r>
                      <a:rPr lang="vi-VN" sz="1800" i="1"/>
                      <m:t>(</m:t>
                    </m:r>
                    <m:sSub>
                      <m:sSubPr>
                        <m:ctrlPr>
                          <a:rPr lang="en-US" sz="1800" i="1"/>
                        </m:ctrlPr>
                      </m:sSubPr>
                      <m:e>
                        <m:r>
                          <a:rPr lang="vi-VN" sz="1800" i="1"/>
                          <m:t>𝑀𝑃𝑊</m:t>
                        </m:r>
                      </m:e>
                      <m:sub>
                        <m:r>
                          <a:rPr lang="vi-VN" sz="1800" i="1"/>
                          <m:t>𝑖</m:t>
                        </m:r>
                      </m:sub>
                    </m:sSub>
                    <m:r>
                      <a:rPr lang="vi-VN" sz="1800" i="1"/>
                      <m:t> || </m:t>
                    </m:r>
                    <m:sSubSup>
                      <m:sSubSupPr>
                        <m:ctrlPr>
                          <a:rPr lang="en-US" sz="1800" i="1"/>
                        </m:ctrlPr>
                      </m:sSubSupPr>
                      <m:e>
                        <m:r>
                          <a:rPr lang="vi-VN" sz="1800" i="1"/>
                          <m:t>𝑥</m:t>
                        </m:r>
                      </m:e>
                      <m:sub>
                        <m:r>
                          <a:rPr lang="vi-VN" sz="1800" i="1"/>
                          <m:t>𝑖</m:t>
                        </m:r>
                      </m:sub>
                      <m:sup>
                        <m:r>
                          <a:rPr lang="vi-VN" sz="1800" i="1"/>
                          <m:t>∗</m:t>
                        </m:r>
                      </m:sup>
                    </m:sSubSup>
                    <m:r>
                      <a:rPr lang="vi-VN" sz="1800" i="1"/>
                      <m:t>)</m:t>
                    </m:r>
                  </m:oMath>
                </a14:m>
                <a:endParaRPr lang="en-US" sz="1400" dirty="0"/>
              </a:p>
              <a:p>
                <a:pPr lvl="3"/>
                <a14:m>
                  <m:oMath xmlns:m="http://schemas.openxmlformats.org/officeDocument/2006/math">
                    <m:sSubSup>
                      <m:sSubSupPr>
                        <m:ctrlPr>
                          <a:rPr lang="en-US" sz="1800" i="1"/>
                        </m:ctrlPr>
                      </m:sSubSupPr>
                      <m:e>
                        <m:r>
                          <a:rPr lang="vi-VN" sz="1800" i="1"/>
                          <m:t>𝑥</m:t>
                        </m:r>
                      </m:e>
                      <m:sub>
                        <m:r>
                          <a:rPr lang="vi-VN" sz="1800" i="1"/>
                          <m:t>𝑖</m:t>
                        </m:r>
                      </m:sub>
                      <m:sup>
                        <m:r>
                          <a:rPr lang="vi-VN" sz="1800" i="1"/>
                          <m:t>∗</m:t>
                        </m:r>
                      </m:sup>
                    </m:sSubSup>
                    <m:r>
                      <a:rPr lang="vi-VN" sz="1800" i="1"/>
                      <m:t>=</m:t>
                    </m:r>
                    <m:r>
                      <a:rPr lang="vi-VN" sz="1800" i="1"/>
                      <m:t>h</m:t>
                    </m:r>
                    <m:r>
                      <a:rPr lang="vi-VN" sz="1800" i="1"/>
                      <m:t>(</m:t>
                    </m:r>
                    <m:sSub>
                      <m:sSubPr>
                        <m:ctrlPr>
                          <a:rPr lang="en-US" sz="1800" i="1"/>
                        </m:ctrlPr>
                      </m:sSubPr>
                      <m:e>
                        <m:r>
                          <a:rPr lang="vi-VN" sz="1800" i="1"/>
                          <m:t>𝑀𝐼𝐷</m:t>
                        </m:r>
                      </m:e>
                      <m:sub>
                        <m:r>
                          <a:rPr lang="vi-VN" sz="1800" i="1"/>
                          <m:t>𝑖</m:t>
                        </m:r>
                      </m:sub>
                    </m:sSub>
                    <m:r>
                      <a:rPr lang="vi-VN" sz="1800" i="1"/>
                      <m:t> || </m:t>
                    </m:r>
                    <m:sSub>
                      <m:sSubPr>
                        <m:ctrlPr>
                          <a:rPr lang="en-US" sz="1800" i="1"/>
                        </m:ctrlPr>
                      </m:sSubPr>
                      <m:e>
                        <m:r>
                          <a:rPr lang="vi-VN" sz="1800" i="1"/>
                          <m:t>𝑀𝑃𝑊</m:t>
                        </m:r>
                      </m:e>
                      <m:sub>
                        <m:r>
                          <a:rPr lang="vi-VN" sz="1800" i="1"/>
                          <m:t>𝑖</m:t>
                        </m:r>
                      </m:sub>
                    </m:sSub>
                  </m:oMath>
                </a14:m>
                <a:br>
                  <a:rPr lang="vi-VN" b="1" dirty="0"/>
                </a:br>
                <a:endParaRPr lang="en-US" dirty="0"/>
              </a:p>
            </p:txBody>
          </p:sp>
        </mc:Choice>
        <mc:Fallback>
          <p:sp>
            <p:nvSpPr>
              <p:cNvPr id="3" name="Content Placeholder 2">
                <a:extLst>
                  <a:ext uri="{FF2B5EF4-FFF2-40B4-BE49-F238E27FC236}">
                    <a16:creationId xmlns:a16="http://schemas.microsoft.com/office/drawing/2014/main" id="{CE16122D-6AC5-E545-BA13-0F6679208E87}"/>
                  </a:ext>
                </a:extLst>
              </p:cNvPr>
              <p:cNvSpPr>
                <a:spLocks noGrp="1" noRot="1" noChangeAspect="1" noMove="1" noResize="1" noEditPoints="1" noAdjustHandles="1" noChangeArrowheads="1" noChangeShapeType="1" noTextEdit="1"/>
              </p:cNvSpPr>
              <p:nvPr>
                <p:ph idx="1"/>
              </p:nvPr>
            </p:nvSpPr>
            <p:spPr>
              <a:blipFill>
                <a:blip r:embed="rId3"/>
                <a:stretch>
                  <a:fillRect t="-1120" r="-4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320318-B1B6-234D-A145-34C481100A77}"/>
              </a:ext>
            </a:extLst>
          </p:cNvPr>
          <p:cNvSpPr>
            <a:spLocks noGrp="1"/>
          </p:cNvSpPr>
          <p:nvPr>
            <p:ph type="sldNum" sz="quarter" idx="12"/>
          </p:nvPr>
        </p:nvSpPr>
        <p:spPr/>
        <p:txBody>
          <a:bodyPr/>
          <a:lstStyle/>
          <a:p>
            <a:fld id="{20B7F220-0825-4B9B-9156-FF79F33775FE}" type="slidenum">
              <a:rPr lang="vi-VN" smtClean="0"/>
              <a:t>65</a:t>
            </a:fld>
            <a:endParaRPr lang="vi-VN"/>
          </a:p>
        </p:txBody>
      </p:sp>
    </p:spTree>
    <p:extLst>
      <p:ext uri="{BB962C8B-B14F-4D97-AF65-F5344CB8AC3E}">
        <p14:creationId xmlns:p14="http://schemas.microsoft.com/office/powerpoint/2010/main" val="1644870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4FAA-50CB-5F49-8031-8722FF126050}"/>
              </a:ext>
            </a:extLst>
          </p:cNvPr>
          <p:cNvSpPr>
            <a:spLocks noGrp="1"/>
          </p:cNvSpPr>
          <p:nvPr>
            <p:ph type="title"/>
          </p:nvPr>
        </p:nvSpPr>
        <p:spPr/>
        <p:txBody>
          <a:bodyPr/>
          <a:lstStyle/>
          <a:p>
            <a:r>
              <a:rPr lang="vi-VN" dirty="0"/>
              <a:t>ĐÁNH GIÁ HIỆU SUẤT CỦA MÔ HÌNH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8EA3EB-C30B-B84E-8FD9-B0FF6D7C92B5}"/>
                  </a:ext>
                </a:extLst>
              </p:cNvPr>
              <p:cNvSpPr>
                <a:spLocks noGrp="1"/>
              </p:cNvSpPr>
              <p:nvPr>
                <p:ph idx="1"/>
              </p:nvPr>
            </p:nvSpPr>
            <p:spPr/>
            <p:txBody>
              <a:bodyPr/>
              <a:lstStyle/>
              <a:p>
                <a:r>
                  <a:rPr lang="vi-VN" b="1" dirty="0"/>
                  <a:t>Phân tích chi phí tính toán</a:t>
                </a:r>
                <a:r>
                  <a:rPr lang="en-US" dirty="0"/>
                  <a:t>: </a:t>
                </a:r>
              </a:p>
              <a:p>
                <a:pPr lvl="1" algn="just"/>
                <a:r>
                  <a:rPr lang="vi-VN" dirty="0"/>
                  <a:t>Mô hình được để xuất chỉ sử dụng hàm băm và phép XOR, sẽ thấp hơn nếu so sánh với các mô hình khác, như là mã hoá/giải mã với khoá đối xứng hay hàm mã hoá sử dụng khoá công khai.</a:t>
                </a:r>
              </a:p>
              <a:p>
                <a:pPr lvl="1" algn="just"/>
                <a:r>
                  <a:rPr lang="vi-VN" dirty="0"/>
                  <a:t>Giả sử rằng thời gian chạy của mã hoá/ giải mã với khoá đối xứng là </a:t>
                </a:r>
                <a14:m>
                  <m:oMath xmlns:m="http://schemas.openxmlformats.org/officeDocument/2006/math">
                    <m:sSub>
                      <m:sSubPr>
                        <m:ctrlPr>
                          <a:rPr lang="en-US" i="1"/>
                        </m:ctrlPr>
                      </m:sSubPr>
                      <m:e>
                        <m:r>
                          <a:rPr lang="vi-VN" i="1"/>
                          <m:t>𝑇</m:t>
                        </m:r>
                      </m:e>
                      <m:sub>
                        <m:r>
                          <a:rPr lang="vi-VN" i="1"/>
                          <m:t>𝑒</m:t>
                        </m:r>
                        <m:r>
                          <a:rPr lang="vi-VN" i="1"/>
                          <m:t>/</m:t>
                        </m:r>
                        <m:r>
                          <a:rPr lang="vi-VN" i="1"/>
                          <m:t>𝑑</m:t>
                        </m:r>
                      </m:sub>
                    </m:sSub>
                    <m:r>
                      <a:rPr lang="vi-VN" i="1"/>
                      <m:t>≈ 0.1303 </m:t>
                    </m:r>
                    <m:r>
                      <a:rPr lang="vi-VN" i="1"/>
                      <m:t>𝑚𝑠</m:t>
                    </m:r>
                  </m:oMath>
                </a14:m>
                <a:r>
                  <a:rPr lang="vi-VN" dirty="0"/>
                  <a:t> và thời gian chạy của hàm băm là </a:t>
                </a:r>
                <a14:m>
                  <m:oMath xmlns:m="http://schemas.openxmlformats.org/officeDocument/2006/math">
                    <m:sSub>
                      <m:sSubPr>
                        <m:ctrlPr>
                          <a:rPr lang="en-US" i="1"/>
                        </m:ctrlPr>
                      </m:sSubPr>
                      <m:e>
                        <m:r>
                          <a:rPr lang="vi-VN" i="1"/>
                          <m:t>𝑇</m:t>
                        </m:r>
                      </m:e>
                      <m:sub>
                        <m:r>
                          <a:rPr lang="vi-VN" i="1"/>
                          <m:t>h</m:t>
                        </m:r>
                      </m:sub>
                    </m:sSub>
                    <m:r>
                      <a:rPr lang="vi-VN" i="1"/>
                      <m:t>≈ 0.0004 </m:t>
                    </m:r>
                    <m:r>
                      <a:rPr lang="vi-VN" i="1"/>
                      <m:t>𝑚𝑠</m:t>
                    </m:r>
                  </m:oMath>
                </a14:m>
                <a:r>
                  <a:rPr lang="vi-VN" dirty="0"/>
                  <a:t>, dựa trên kết quả thực nghiệm.</a:t>
                </a:r>
              </a:p>
              <a:p>
                <a:endParaRPr lang="en-US" dirty="0"/>
              </a:p>
            </p:txBody>
          </p:sp>
        </mc:Choice>
        <mc:Fallback>
          <p:sp>
            <p:nvSpPr>
              <p:cNvPr id="3" name="Content Placeholder 2">
                <a:extLst>
                  <a:ext uri="{FF2B5EF4-FFF2-40B4-BE49-F238E27FC236}">
                    <a16:creationId xmlns:a16="http://schemas.microsoft.com/office/drawing/2014/main" id="{668EA3EB-C30B-B84E-8FD9-B0FF6D7C92B5}"/>
                  </a:ext>
                </a:extLst>
              </p:cNvPr>
              <p:cNvSpPr>
                <a:spLocks noGrp="1" noRot="1" noChangeAspect="1" noMove="1" noResize="1" noEditPoints="1" noAdjustHandles="1" noChangeArrowheads="1" noChangeShapeType="1" noTextEdit="1"/>
              </p:cNvSpPr>
              <p:nvPr>
                <p:ph idx="1"/>
              </p:nvPr>
            </p:nvSpPr>
            <p:spPr>
              <a:blipFill>
                <a:blip r:embed="rId2"/>
                <a:stretch>
                  <a:fillRect l="-772" t="-84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612C44-1455-5648-BB94-53A7CDA98B41}"/>
              </a:ext>
            </a:extLst>
          </p:cNvPr>
          <p:cNvSpPr>
            <a:spLocks noGrp="1"/>
          </p:cNvSpPr>
          <p:nvPr>
            <p:ph type="sldNum" sz="quarter" idx="12"/>
          </p:nvPr>
        </p:nvSpPr>
        <p:spPr/>
        <p:txBody>
          <a:bodyPr/>
          <a:lstStyle/>
          <a:p>
            <a:fld id="{20B7F220-0825-4B9B-9156-FF79F33775FE}" type="slidenum">
              <a:rPr lang="vi-VN" smtClean="0"/>
              <a:t>66</a:t>
            </a:fld>
            <a:endParaRPr lang="vi-VN"/>
          </a:p>
        </p:txBody>
      </p:sp>
      <p:pic>
        <p:nvPicPr>
          <p:cNvPr id="5" name="Picture 4">
            <a:extLst>
              <a:ext uri="{FF2B5EF4-FFF2-40B4-BE49-F238E27FC236}">
                <a16:creationId xmlns:a16="http://schemas.microsoft.com/office/drawing/2014/main" id="{8E33ACA2-2B0B-C54C-9F1D-38D429364D5B}"/>
              </a:ext>
            </a:extLst>
          </p:cNvPr>
          <p:cNvPicPr/>
          <p:nvPr/>
        </p:nvPicPr>
        <p:blipFill>
          <a:blip r:embed="rId3"/>
          <a:stretch>
            <a:fillRect/>
          </a:stretch>
        </p:blipFill>
        <p:spPr>
          <a:xfrm>
            <a:off x="1565275" y="4055057"/>
            <a:ext cx="6013450" cy="2301301"/>
          </a:xfrm>
          <a:prstGeom prst="rect">
            <a:avLst/>
          </a:prstGeom>
        </p:spPr>
      </p:pic>
    </p:spTree>
    <p:extLst>
      <p:ext uri="{BB962C8B-B14F-4D97-AF65-F5344CB8AC3E}">
        <p14:creationId xmlns:p14="http://schemas.microsoft.com/office/powerpoint/2010/main" val="1259868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0C58-9546-DA42-9CE4-A685860BCCFF}"/>
              </a:ext>
            </a:extLst>
          </p:cNvPr>
          <p:cNvSpPr>
            <a:spLocks noGrp="1"/>
          </p:cNvSpPr>
          <p:nvPr>
            <p:ph type="title"/>
          </p:nvPr>
        </p:nvSpPr>
        <p:spPr/>
        <p:txBody>
          <a:bodyPr/>
          <a:lstStyle/>
          <a:p>
            <a:r>
              <a:rPr lang="vi-VN" dirty="0"/>
              <a:t>ĐÁNH GIÁ HIỆU SUẤT CỦA MÔ HÌNH</a:t>
            </a:r>
            <a:endParaRPr lang="en-US" dirty="0"/>
          </a:p>
        </p:txBody>
      </p:sp>
      <p:sp>
        <p:nvSpPr>
          <p:cNvPr id="3" name="Content Placeholder 2">
            <a:extLst>
              <a:ext uri="{FF2B5EF4-FFF2-40B4-BE49-F238E27FC236}">
                <a16:creationId xmlns:a16="http://schemas.microsoft.com/office/drawing/2014/main" id="{C66E11E7-82B2-C94D-80CC-97D9A14C2C08}"/>
              </a:ext>
            </a:extLst>
          </p:cNvPr>
          <p:cNvSpPr>
            <a:spLocks noGrp="1"/>
          </p:cNvSpPr>
          <p:nvPr>
            <p:ph idx="1"/>
          </p:nvPr>
        </p:nvSpPr>
        <p:spPr/>
        <p:txBody>
          <a:bodyPr/>
          <a:lstStyle/>
          <a:p>
            <a:pPr lvl="1" algn="just"/>
            <a:r>
              <a:rPr lang="vi-VN" dirty="0"/>
              <a:t>Ngoại trừ mô hình của Tai, mô hình được đề xuất có chi phí tính toán và thời gian chạy cao hơn các mô hình khác. Với chỉ 0.084ms tới 0.174ms thêm vào thời gian chạy, lược đồ đề xuất cung cấp tất cả tính năng bảo mật , bao gồm tính không liên kết, và ngăn chặn các hiểm hoạ tấn công được biết đến.</a:t>
            </a:r>
          </a:p>
          <a:p>
            <a:pPr algn="just"/>
            <a:endParaRPr lang="vi-VN" dirty="0"/>
          </a:p>
          <a:p>
            <a:pPr algn="just"/>
            <a:endParaRPr lang="en-US" dirty="0"/>
          </a:p>
          <a:p>
            <a:pPr lvl="1" algn="just"/>
            <a:r>
              <a:rPr lang="vi-VN" dirty="0"/>
              <a:t>Thêm vào đó, tất cả thực thể trong mô hình đề xuất là những thiết bị tốt hơn nút cảm biến của các mô hình khác, bởi vì nó có mô hình mạng khác với các mô hình còn lại.</a:t>
            </a:r>
            <a:endParaRPr lang="en-US" dirty="0"/>
          </a:p>
          <a:p>
            <a:pPr algn="just"/>
            <a:endParaRPr lang="en-US" dirty="0"/>
          </a:p>
        </p:txBody>
      </p:sp>
      <p:sp>
        <p:nvSpPr>
          <p:cNvPr id="4" name="Slide Number Placeholder 3">
            <a:extLst>
              <a:ext uri="{FF2B5EF4-FFF2-40B4-BE49-F238E27FC236}">
                <a16:creationId xmlns:a16="http://schemas.microsoft.com/office/drawing/2014/main" id="{2CC91E8B-C2D1-E746-950B-75F541FB8C91}"/>
              </a:ext>
            </a:extLst>
          </p:cNvPr>
          <p:cNvSpPr>
            <a:spLocks noGrp="1"/>
          </p:cNvSpPr>
          <p:nvPr>
            <p:ph type="sldNum" sz="quarter" idx="12"/>
          </p:nvPr>
        </p:nvSpPr>
        <p:spPr/>
        <p:txBody>
          <a:bodyPr/>
          <a:lstStyle/>
          <a:p>
            <a:fld id="{20B7F220-0825-4B9B-9156-FF79F33775FE}" type="slidenum">
              <a:rPr lang="vi-VN" smtClean="0"/>
              <a:t>67</a:t>
            </a:fld>
            <a:endParaRPr lang="vi-VN"/>
          </a:p>
        </p:txBody>
      </p:sp>
    </p:spTree>
    <p:extLst>
      <p:ext uri="{BB962C8B-B14F-4D97-AF65-F5344CB8AC3E}">
        <p14:creationId xmlns:p14="http://schemas.microsoft.com/office/powerpoint/2010/main" val="1934056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833A-25AA-2841-B9D8-7FA45BDE5A0F}"/>
              </a:ext>
            </a:extLst>
          </p:cNvPr>
          <p:cNvSpPr>
            <a:spLocks noGrp="1"/>
          </p:cNvSpPr>
          <p:nvPr>
            <p:ph type="title"/>
          </p:nvPr>
        </p:nvSpPr>
        <p:spPr/>
        <p:txBody>
          <a:bodyPr/>
          <a:lstStyle/>
          <a:p>
            <a:r>
              <a:rPr lang="vi-VN" dirty="0"/>
              <a:t>ĐÁNH GIÁ HIỆU SUẤT CỦA MÔ HÌNH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7F2FEB-B29C-8E48-9678-9AD830ECDE6D}"/>
                  </a:ext>
                </a:extLst>
              </p:cNvPr>
              <p:cNvSpPr>
                <a:spLocks noGrp="1"/>
              </p:cNvSpPr>
              <p:nvPr>
                <p:ph idx="1"/>
              </p:nvPr>
            </p:nvSpPr>
            <p:spPr/>
            <p:txBody>
              <a:bodyPr/>
              <a:lstStyle/>
              <a:p>
                <a:r>
                  <a:rPr lang="vi-VN" b="1" dirty="0"/>
                  <a:t>Phân tích chi phí truyền thông</a:t>
                </a:r>
                <a:r>
                  <a:rPr lang="en-US" dirty="0"/>
                  <a:t> </a:t>
                </a:r>
              </a:p>
              <a:p>
                <a:pPr lvl="1"/>
                <a:r>
                  <a:rPr lang="vi-VN" dirty="0"/>
                  <a:t>Chi phí truyền thông của </a:t>
                </a:r>
                <a14:m>
                  <m:oMath xmlns:m="http://schemas.openxmlformats.org/officeDocument/2006/math">
                    <m:sSub>
                      <m:sSubPr>
                        <m:ctrlPr>
                          <a:rPr lang="en-US" i="1"/>
                        </m:ctrlPr>
                      </m:sSubPr>
                      <m:e>
                        <m:r>
                          <a:rPr lang="vi-VN" i="1"/>
                          <m:t>𝑈</m:t>
                        </m:r>
                      </m:e>
                      <m:sub>
                        <m:r>
                          <a:rPr lang="vi-VN" i="1"/>
                          <m:t>𝑖</m:t>
                        </m:r>
                      </m:sub>
                    </m:sSub>
                  </m:oMath>
                </a14:m>
                <a:r>
                  <a:rPr lang="vi-VN" dirty="0"/>
                  <a:t>, </a:t>
                </a:r>
                <a14:m>
                  <m:oMath xmlns:m="http://schemas.openxmlformats.org/officeDocument/2006/math">
                    <m:sSub>
                      <m:sSubPr>
                        <m:ctrlPr>
                          <a:rPr lang="en-US" i="1"/>
                        </m:ctrlPr>
                      </m:sSubPr>
                      <m:e>
                        <m:r>
                          <a:rPr lang="vi-VN" i="1"/>
                          <m:t>𝐺𝑊</m:t>
                        </m:r>
                      </m:e>
                      <m:sub>
                        <m:r>
                          <a:rPr lang="vi-VN" i="1"/>
                          <m:t>𝑗</m:t>
                        </m:r>
                      </m:sub>
                    </m:sSub>
                  </m:oMath>
                </a14:m>
                <a:r>
                  <a:rPr lang="vi-VN" dirty="0"/>
                  <a:t> và IAS của mô hình đề xuất với các mô hình khác được đưa ra trong bảng dưới.</a:t>
                </a:r>
                <a:endParaRPr lang="en-US" dirty="0"/>
              </a:p>
              <a:p>
                <a:pPr lvl="1"/>
                <a:endParaRPr lang="en-US" dirty="0"/>
              </a:p>
            </p:txBody>
          </p:sp>
        </mc:Choice>
        <mc:Fallback>
          <p:sp>
            <p:nvSpPr>
              <p:cNvPr id="3" name="Content Placeholder 2">
                <a:extLst>
                  <a:ext uri="{FF2B5EF4-FFF2-40B4-BE49-F238E27FC236}">
                    <a16:creationId xmlns:a16="http://schemas.microsoft.com/office/drawing/2014/main" id="{867F2FEB-B29C-8E48-9678-9AD830ECDE6D}"/>
                  </a:ext>
                </a:extLst>
              </p:cNvPr>
              <p:cNvSpPr>
                <a:spLocks noGrp="1" noRot="1" noChangeAspect="1" noMove="1" noResize="1" noEditPoints="1" noAdjustHandles="1" noChangeArrowheads="1" noChangeShapeType="1" noTextEdit="1"/>
              </p:cNvSpPr>
              <p:nvPr>
                <p:ph idx="1"/>
              </p:nvPr>
            </p:nvSpPr>
            <p:spPr>
              <a:blipFill>
                <a:blip r:embed="rId3"/>
                <a:stretch>
                  <a:fillRect l="-772" t="-84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A9BD32-3455-BF45-B80F-174989C0D651}"/>
              </a:ext>
            </a:extLst>
          </p:cNvPr>
          <p:cNvSpPr>
            <a:spLocks noGrp="1"/>
          </p:cNvSpPr>
          <p:nvPr>
            <p:ph type="sldNum" sz="quarter" idx="12"/>
          </p:nvPr>
        </p:nvSpPr>
        <p:spPr/>
        <p:txBody>
          <a:bodyPr/>
          <a:lstStyle/>
          <a:p>
            <a:fld id="{20B7F220-0825-4B9B-9156-FF79F33775FE}" type="slidenum">
              <a:rPr lang="vi-VN" smtClean="0"/>
              <a:t>68</a:t>
            </a:fld>
            <a:endParaRPr lang="vi-VN"/>
          </a:p>
        </p:txBody>
      </p:sp>
      <p:pic>
        <p:nvPicPr>
          <p:cNvPr id="5" name="Picture 4">
            <a:extLst>
              <a:ext uri="{FF2B5EF4-FFF2-40B4-BE49-F238E27FC236}">
                <a16:creationId xmlns:a16="http://schemas.microsoft.com/office/drawing/2014/main" id="{06D45B8E-6670-2A45-AD4D-76D7FEC7621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7201" y="2999678"/>
            <a:ext cx="8229600" cy="2843561"/>
          </a:xfrm>
          <a:prstGeom prst="rect">
            <a:avLst/>
          </a:prstGeom>
        </p:spPr>
      </p:pic>
    </p:spTree>
    <p:extLst>
      <p:ext uri="{BB962C8B-B14F-4D97-AF65-F5344CB8AC3E}">
        <p14:creationId xmlns:p14="http://schemas.microsoft.com/office/powerpoint/2010/main" val="1188747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550C-64D3-B54A-B1CD-A367FD67F511}"/>
              </a:ext>
            </a:extLst>
          </p:cNvPr>
          <p:cNvSpPr>
            <a:spLocks noGrp="1"/>
          </p:cNvSpPr>
          <p:nvPr>
            <p:ph type="title"/>
          </p:nvPr>
        </p:nvSpPr>
        <p:spPr/>
        <p:txBody>
          <a:bodyPr/>
          <a:lstStyle/>
          <a:p>
            <a:r>
              <a:rPr lang="vi-VN" dirty="0"/>
              <a:t>ĐÁNH GIÁ HIỆU SUẤT CỦA MÔ HÌNH</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C197C5-CF70-1346-8EBB-7945204A2519}"/>
                  </a:ext>
                </a:extLst>
              </p:cNvPr>
              <p:cNvSpPr>
                <a:spLocks noGrp="1"/>
              </p:cNvSpPr>
              <p:nvPr>
                <p:ph idx="1"/>
              </p:nvPr>
            </p:nvSpPr>
            <p:spPr/>
            <p:txBody>
              <a:bodyPr/>
              <a:lstStyle/>
              <a:p>
                <a:r>
                  <a:rPr lang="vi-VN" b="1" dirty="0"/>
                  <a:t>Chi phí lưu trữ</a:t>
                </a:r>
                <a:r>
                  <a:rPr lang="en-US" dirty="0"/>
                  <a:t> </a:t>
                </a:r>
              </a:p>
              <a:p>
                <a:pPr lvl="1" algn="just"/>
                <a:r>
                  <a:rPr lang="vi-VN" dirty="0"/>
                  <a:t>Bảng dưới so sánh chi phí lưu trữ của thẻ thông minh trong các mô hình. Trong mô hình của Das, thẻ thông minh lưu định danh và khoá của tất cả đầu cụm, trong đó </a:t>
                </a:r>
                <a14:m>
                  <m:oMath xmlns:m="http://schemas.openxmlformats.org/officeDocument/2006/math">
                    <m:sSup>
                      <m:sSupPr>
                        <m:ctrlPr>
                          <a:rPr lang="en-US" i="1"/>
                        </m:ctrlPr>
                      </m:sSupPr>
                      <m:e>
                        <m:r>
                          <a:rPr lang="vi-VN" i="1"/>
                          <m:t>𝐶𝐻</m:t>
                        </m:r>
                      </m:e>
                      <m:sup>
                        <m:r>
                          <a:rPr lang="vi-VN" i="1"/>
                          <m:t>∗</m:t>
                        </m:r>
                      </m:sup>
                    </m:sSup>
                  </m:oMath>
                </a14:m>
                <a:r>
                  <a:rPr lang="vi-VN" dirty="0"/>
                  <a:t> biểu thị số lượng đầu cụm.</a:t>
                </a:r>
                <a:endParaRPr lang="en-US" dirty="0"/>
              </a:p>
              <a:p>
                <a:endParaRPr lang="en-US" dirty="0"/>
              </a:p>
            </p:txBody>
          </p:sp>
        </mc:Choice>
        <mc:Fallback>
          <p:sp>
            <p:nvSpPr>
              <p:cNvPr id="3" name="Content Placeholder 2">
                <a:extLst>
                  <a:ext uri="{FF2B5EF4-FFF2-40B4-BE49-F238E27FC236}">
                    <a16:creationId xmlns:a16="http://schemas.microsoft.com/office/drawing/2014/main" id="{8EC197C5-CF70-1346-8EBB-7945204A2519}"/>
                  </a:ext>
                </a:extLst>
              </p:cNvPr>
              <p:cNvSpPr>
                <a:spLocks noGrp="1" noRot="1" noChangeAspect="1" noMove="1" noResize="1" noEditPoints="1" noAdjustHandles="1" noChangeArrowheads="1" noChangeShapeType="1" noTextEdit="1"/>
              </p:cNvSpPr>
              <p:nvPr>
                <p:ph idx="1"/>
              </p:nvPr>
            </p:nvSpPr>
            <p:spPr>
              <a:blipFill>
                <a:blip r:embed="rId3"/>
                <a:stretch>
                  <a:fillRect l="-772" t="-840" r="-6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1F7955-2E28-8C49-8217-509BCD838B34}"/>
              </a:ext>
            </a:extLst>
          </p:cNvPr>
          <p:cNvSpPr>
            <a:spLocks noGrp="1"/>
          </p:cNvSpPr>
          <p:nvPr>
            <p:ph type="sldNum" sz="quarter" idx="12"/>
          </p:nvPr>
        </p:nvSpPr>
        <p:spPr/>
        <p:txBody>
          <a:bodyPr/>
          <a:lstStyle/>
          <a:p>
            <a:fld id="{20B7F220-0825-4B9B-9156-FF79F33775FE}" type="slidenum">
              <a:rPr lang="vi-VN" smtClean="0"/>
              <a:t>69</a:t>
            </a:fld>
            <a:endParaRPr lang="vi-VN"/>
          </a:p>
        </p:txBody>
      </p:sp>
      <p:pic>
        <p:nvPicPr>
          <p:cNvPr id="5" name="Picture 4">
            <a:extLst>
              <a:ext uri="{FF2B5EF4-FFF2-40B4-BE49-F238E27FC236}">
                <a16:creationId xmlns:a16="http://schemas.microsoft.com/office/drawing/2014/main" id="{1119A320-8954-2844-8340-4F67E7058A54}"/>
              </a:ext>
            </a:extLst>
          </p:cNvPr>
          <p:cNvPicPr/>
          <p:nvPr/>
        </p:nvPicPr>
        <p:blipFill>
          <a:blip r:embed="rId4"/>
          <a:stretch>
            <a:fillRect/>
          </a:stretch>
        </p:blipFill>
        <p:spPr>
          <a:xfrm>
            <a:off x="630044" y="3139666"/>
            <a:ext cx="7883912" cy="2413641"/>
          </a:xfrm>
          <a:prstGeom prst="rect">
            <a:avLst/>
          </a:prstGeom>
        </p:spPr>
      </p:pic>
    </p:spTree>
    <p:extLst>
      <p:ext uri="{BB962C8B-B14F-4D97-AF65-F5344CB8AC3E}">
        <p14:creationId xmlns:p14="http://schemas.microsoft.com/office/powerpoint/2010/main" val="63938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4EC2-CB4E-7042-8A56-6780B680E409}"/>
              </a:ext>
            </a:extLst>
          </p:cNvPr>
          <p:cNvSpPr>
            <a:spLocks noGrp="1"/>
          </p:cNvSpPr>
          <p:nvPr>
            <p:ph type="title"/>
          </p:nvPr>
        </p:nvSpPr>
        <p:spPr/>
        <p:txBody>
          <a:bodyPr/>
          <a:lstStyle/>
          <a:p>
            <a:r>
              <a:rPr lang="en-US" dirty="0"/>
              <a:t>CÔNG VIỆC LIÊN QUAN</a:t>
            </a:r>
          </a:p>
        </p:txBody>
      </p:sp>
      <p:sp>
        <p:nvSpPr>
          <p:cNvPr id="3" name="Content Placeholder 2">
            <a:extLst>
              <a:ext uri="{FF2B5EF4-FFF2-40B4-BE49-F238E27FC236}">
                <a16:creationId xmlns:a16="http://schemas.microsoft.com/office/drawing/2014/main" id="{9BCD15DF-2DC3-CE47-8101-E167CB57355B}"/>
              </a:ext>
            </a:extLst>
          </p:cNvPr>
          <p:cNvSpPr>
            <a:spLocks noGrp="1"/>
          </p:cNvSpPr>
          <p:nvPr>
            <p:ph idx="1"/>
          </p:nvPr>
        </p:nvSpPr>
        <p:spPr/>
        <p:txBody>
          <a:bodyPr/>
          <a:lstStyle/>
          <a:p>
            <a:pPr lvl="1" algn="just"/>
            <a:r>
              <a:rPr lang="en-US" dirty="0"/>
              <a:t>2006, Wong </a:t>
            </a:r>
            <a:r>
              <a:rPr lang="en-US" dirty="0" err="1"/>
              <a:t>và</a:t>
            </a:r>
            <a:r>
              <a:rPr lang="en-US" dirty="0"/>
              <a:t> </a:t>
            </a:r>
            <a:r>
              <a:rPr lang="en-US" dirty="0" err="1"/>
              <a:t>cộng</a:t>
            </a:r>
            <a:r>
              <a:rPr lang="en-US" dirty="0"/>
              <a:t> </a:t>
            </a:r>
            <a:r>
              <a:rPr lang="en-US" dirty="0" err="1"/>
              <a:t>sự</a:t>
            </a:r>
            <a:r>
              <a:rPr lang="en-US" dirty="0"/>
              <a:t> </a:t>
            </a:r>
            <a:r>
              <a:rPr lang="en-US" dirty="0" err="1"/>
              <a:t>đề</a:t>
            </a:r>
            <a:r>
              <a:rPr lang="en-US" dirty="0"/>
              <a:t> </a:t>
            </a:r>
            <a:r>
              <a:rPr lang="en-US" dirty="0" err="1"/>
              <a:t>xuất</a:t>
            </a:r>
            <a:r>
              <a:rPr lang="en-US" dirty="0"/>
              <a:t> </a:t>
            </a:r>
            <a:r>
              <a:rPr lang="en-US" dirty="0" err="1"/>
              <a:t>một</a:t>
            </a:r>
            <a:r>
              <a:rPr lang="en-US" dirty="0"/>
              <a:t> </a:t>
            </a:r>
            <a:r>
              <a:rPr lang="en-US" dirty="0" err="1"/>
              <a:t>lược</a:t>
            </a:r>
            <a:r>
              <a:rPr lang="en-US" dirty="0"/>
              <a:t> </a:t>
            </a:r>
            <a:r>
              <a:rPr lang="en-US" dirty="0" err="1"/>
              <a:t>đồ</a:t>
            </a:r>
            <a:r>
              <a:rPr lang="en-US" dirty="0"/>
              <a:t> </a:t>
            </a:r>
            <a:r>
              <a:rPr lang="en-US" dirty="0" err="1"/>
              <a:t>xác</a:t>
            </a:r>
            <a:r>
              <a:rPr lang="en-US" dirty="0"/>
              <a:t> </a:t>
            </a:r>
            <a:r>
              <a:rPr lang="en-US" dirty="0" err="1"/>
              <a:t>thực</a:t>
            </a:r>
            <a:r>
              <a:rPr lang="en-US" dirty="0"/>
              <a:t> </a:t>
            </a:r>
            <a:r>
              <a:rPr lang="en-US" dirty="0" err="1"/>
              <a:t>dựa</a:t>
            </a:r>
            <a:r>
              <a:rPr lang="en-US" dirty="0"/>
              <a:t> </a:t>
            </a:r>
            <a:r>
              <a:rPr lang="en-US" dirty="0" err="1"/>
              <a:t>trên</a:t>
            </a:r>
            <a:r>
              <a:rPr lang="en-US" dirty="0"/>
              <a:t> XOR </a:t>
            </a:r>
            <a:r>
              <a:rPr lang="en-US" dirty="0" err="1"/>
              <a:t>và</a:t>
            </a:r>
            <a:r>
              <a:rPr lang="en-US" dirty="0"/>
              <a:t> </a:t>
            </a:r>
            <a:r>
              <a:rPr lang="en-US" dirty="0" err="1"/>
              <a:t>hàm</a:t>
            </a:r>
            <a:r>
              <a:rPr lang="en-US" dirty="0"/>
              <a:t> </a:t>
            </a:r>
            <a:r>
              <a:rPr lang="en-US" dirty="0" err="1"/>
              <a:t>băm</a:t>
            </a:r>
            <a:r>
              <a:rPr lang="en-US" dirty="0"/>
              <a:t>.</a:t>
            </a:r>
          </a:p>
          <a:p>
            <a:pPr lvl="1" algn="just"/>
            <a:endParaRPr lang="en-US" dirty="0"/>
          </a:p>
          <a:p>
            <a:pPr lvl="1" algn="just"/>
            <a:r>
              <a:rPr lang="en-US" dirty="0"/>
              <a:t>2009, Das </a:t>
            </a:r>
            <a:r>
              <a:rPr lang="en-US" dirty="0" err="1"/>
              <a:t>đề</a:t>
            </a:r>
            <a:r>
              <a:rPr lang="en-US" dirty="0"/>
              <a:t> </a:t>
            </a:r>
            <a:r>
              <a:rPr lang="en-US" dirty="0" err="1"/>
              <a:t>xuất</a:t>
            </a:r>
            <a:r>
              <a:rPr lang="en-US" dirty="0"/>
              <a:t> </a:t>
            </a:r>
            <a:r>
              <a:rPr lang="en-US" dirty="0" err="1"/>
              <a:t>sơ</a:t>
            </a:r>
            <a:r>
              <a:rPr lang="en-US" dirty="0"/>
              <a:t> </a:t>
            </a:r>
            <a:r>
              <a:rPr lang="en-US" dirty="0" err="1"/>
              <a:t>đồ</a:t>
            </a:r>
            <a:r>
              <a:rPr lang="en-US" dirty="0"/>
              <a:t> </a:t>
            </a:r>
            <a:r>
              <a:rPr lang="en-US" dirty="0" err="1"/>
              <a:t>xác</a:t>
            </a:r>
            <a:r>
              <a:rPr lang="en-US" dirty="0"/>
              <a:t> </a:t>
            </a:r>
            <a:r>
              <a:rPr lang="en-US" dirty="0" err="1"/>
              <a:t>thực</a:t>
            </a:r>
            <a:r>
              <a:rPr lang="en-US" dirty="0"/>
              <a:t> </a:t>
            </a:r>
            <a:r>
              <a:rPr lang="en-US" dirty="0" err="1"/>
              <a:t>nhiều</a:t>
            </a:r>
            <a:r>
              <a:rPr lang="en-US" dirty="0"/>
              <a:t> </a:t>
            </a:r>
            <a:r>
              <a:rPr lang="en-US" dirty="0" err="1"/>
              <a:t>người</a:t>
            </a:r>
            <a:r>
              <a:rPr lang="en-US" dirty="0"/>
              <a:t> </a:t>
            </a:r>
            <a:r>
              <a:rPr lang="en-US" dirty="0" err="1"/>
              <a:t>dùng</a:t>
            </a:r>
            <a:r>
              <a:rPr lang="en-US" dirty="0"/>
              <a:t> </a:t>
            </a:r>
            <a:r>
              <a:rPr lang="en-US" dirty="0" err="1"/>
              <a:t>trên</a:t>
            </a:r>
            <a:r>
              <a:rPr lang="en-US" dirty="0"/>
              <a:t> 2 </a:t>
            </a:r>
            <a:r>
              <a:rPr lang="en-US" dirty="0" err="1"/>
              <a:t>yếu</a:t>
            </a:r>
            <a:r>
              <a:rPr lang="en-US" dirty="0"/>
              <a:t> </a:t>
            </a:r>
            <a:r>
              <a:rPr lang="en-US" dirty="0" err="1"/>
              <a:t>tố</a:t>
            </a:r>
            <a:r>
              <a:rPr lang="en-US" dirty="0"/>
              <a:t>. </a:t>
            </a:r>
            <a:br>
              <a:rPr lang="en-US" dirty="0"/>
            </a:br>
            <a:r>
              <a:rPr lang="en-US" dirty="0"/>
              <a:t>=&gt; </a:t>
            </a:r>
            <a:r>
              <a:rPr lang="en-US" dirty="0" err="1"/>
              <a:t>Mật</a:t>
            </a:r>
            <a:r>
              <a:rPr lang="en-US" dirty="0"/>
              <a:t> </a:t>
            </a:r>
            <a:r>
              <a:rPr lang="en-US" dirty="0" err="1"/>
              <a:t>khẩu</a:t>
            </a:r>
            <a:r>
              <a:rPr lang="en-US" dirty="0"/>
              <a:t> </a:t>
            </a:r>
            <a:r>
              <a:rPr lang="en-US" dirty="0" err="1"/>
              <a:t>và</a:t>
            </a:r>
            <a:r>
              <a:rPr lang="en-US" dirty="0"/>
              <a:t> </a:t>
            </a:r>
            <a:r>
              <a:rPr lang="en-US" dirty="0" err="1"/>
              <a:t>thẻ</a:t>
            </a:r>
            <a:r>
              <a:rPr lang="en-US" dirty="0"/>
              <a:t> </a:t>
            </a:r>
            <a:r>
              <a:rPr lang="en-US" dirty="0" err="1"/>
              <a:t>thông</a:t>
            </a:r>
            <a:r>
              <a:rPr lang="en-US" dirty="0"/>
              <a:t> </a:t>
            </a:r>
            <a:r>
              <a:rPr lang="en-US" dirty="0" err="1"/>
              <a:t>minh</a:t>
            </a:r>
            <a:r>
              <a:rPr lang="en-US" dirty="0"/>
              <a:t> </a:t>
            </a:r>
            <a:r>
              <a:rPr lang="en-US" dirty="0" err="1"/>
              <a:t>được</a:t>
            </a:r>
            <a:r>
              <a:rPr lang="en-US" dirty="0"/>
              <a:t> </a:t>
            </a:r>
            <a:r>
              <a:rPr lang="en-US" dirty="0" err="1"/>
              <a:t>sử</a:t>
            </a:r>
            <a:r>
              <a:rPr lang="en-US" dirty="0"/>
              <a:t> dung </a:t>
            </a:r>
            <a:r>
              <a:rPr lang="en-US" dirty="0" err="1"/>
              <a:t>như</a:t>
            </a:r>
            <a:r>
              <a:rPr lang="en-US" dirty="0"/>
              <a:t> 2 </a:t>
            </a:r>
            <a:r>
              <a:rPr lang="en-US" dirty="0" err="1"/>
              <a:t>yếu</a:t>
            </a:r>
            <a:r>
              <a:rPr lang="en-US" dirty="0"/>
              <a:t> </a:t>
            </a:r>
            <a:r>
              <a:rPr lang="en-US" dirty="0" err="1"/>
              <a:t>tố</a:t>
            </a:r>
            <a:r>
              <a:rPr lang="en-US" dirty="0"/>
              <a:t> </a:t>
            </a:r>
            <a:r>
              <a:rPr lang="en-US" dirty="0" err="1"/>
              <a:t>xác</a:t>
            </a:r>
            <a:r>
              <a:rPr lang="en-US" dirty="0"/>
              <a:t> </a:t>
            </a:r>
            <a:r>
              <a:rPr lang="en-US" dirty="0" err="1"/>
              <a:t>thực</a:t>
            </a:r>
            <a:r>
              <a:rPr lang="en-US" dirty="0"/>
              <a:t>.</a:t>
            </a:r>
          </a:p>
          <a:p>
            <a:pPr lvl="1" algn="just"/>
            <a:endParaRPr lang="en-US" dirty="0"/>
          </a:p>
          <a:p>
            <a:pPr lvl="1" algn="just"/>
            <a:r>
              <a:rPr lang="en-US" dirty="0"/>
              <a:t>Das (2012) </a:t>
            </a:r>
            <a:r>
              <a:rPr lang="en-US" dirty="0" err="1"/>
              <a:t>và</a:t>
            </a:r>
            <a:r>
              <a:rPr lang="en-US" dirty="0"/>
              <a:t> </a:t>
            </a:r>
            <a:r>
              <a:rPr lang="en-US" dirty="0" err="1"/>
              <a:t>Xue</a:t>
            </a:r>
            <a:r>
              <a:rPr lang="en-US" dirty="0"/>
              <a:t> (2013) </a:t>
            </a:r>
            <a:r>
              <a:rPr lang="en-US" dirty="0" err="1"/>
              <a:t>đưa</a:t>
            </a:r>
            <a:r>
              <a:rPr lang="en-US" dirty="0"/>
              <a:t> ra </a:t>
            </a:r>
            <a:r>
              <a:rPr lang="en-US" dirty="0" err="1"/>
              <a:t>lược</a:t>
            </a:r>
            <a:r>
              <a:rPr lang="en-US" dirty="0"/>
              <a:t> </a:t>
            </a:r>
            <a:r>
              <a:rPr lang="en-US" dirty="0" err="1"/>
              <a:t>đồ</a:t>
            </a:r>
            <a:r>
              <a:rPr lang="en-US" dirty="0"/>
              <a:t> </a:t>
            </a:r>
            <a:r>
              <a:rPr lang="en-US" dirty="0" err="1"/>
              <a:t>xác</a:t>
            </a:r>
            <a:r>
              <a:rPr lang="en-US" dirty="0"/>
              <a:t> </a:t>
            </a:r>
            <a:r>
              <a:rPr lang="en-US" dirty="0" err="1"/>
              <a:t>thực</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thoả</a:t>
            </a:r>
            <a:r>
              <a:rPr lang="en-US" dirty="0"/>
              <a:t> </a:t>
            </a:r>
            <a:r>
              <a:rPr lang="en-US" dirty="0" err="1"/>
              <a:t>thuận</a:t>
            </a:r>
            <a:r>
              <a:rPr lang="en-US" dirty="0"/>
              <a:t> </a:t>
            </a:r>
            <a:r>
              <a:rPr lang="en-US" dirty="0" err="1"/>
              <a:t>khoá</a:t>
            </a:r>
            <a:r>
              <a:rPr lang="en-US" dirty="0"/>
              <a:t> </a:t>
            </a:r>
            <a:r>
              <a:rPr lang="en-US" dirty="0" err="1"/>
              <a:t>cho</a:t>
            </a:r>
            <a:r>
              <a:rPr lang="en-US" dirty="0"/>
              <a:t> WSN </a:t>
            </a:r>
            <a:r>
              <a:rPr lang="en-US" dirty="0" err="1"/>
              <a:t>dựa</a:t>
            </a:r>
            <a:r>
              <a:rPr lang="en-US" dirty="0"/>
              <a:t> </a:t>
            </a:r>
            <a:r>
              <a:rPr lang="en-US" dirty="0" err="1"/>
              <a:t>trên</a:t>
            </a:r>
            <a:r>
              <a:rPr lang="en-US" dirty="0"/>
              <a:t> </a:t>
            </a:r>
            <a:r>
              <a:rPr lang="en-US" dirty="0" err="1"/>
              <a:t>thẻ</a:t>
            </a:r>
            <a:r>
              <a:rPr lang="en-US" dirty="0"/>
              <a:t> </a:t>
            </a:r>
            <a:r>
              <a:rPr lang="en-US" dirty="0" err="1"/>
              <a:t>thông</a:t>
            </a:r>
            <a:r>
              <a:rPr lang="en-US" dirty="0"/>
              <a:t> </a:t>
            </a:r>
            <a:r>
              <a:rPr lang="en-US" dirty="0" err="1"/>
              <a:t>minh</a:t>
            </a:r>
            <a:r>
              <a:rPr lang="en-US" dirty="0"/>
              <a:t>.</a:t>
            </a:r>
          </a:p>
          <a:p>
            <a:pPr lvl="1" algn="just"/>
            <a:endParaRPr lang="en-US" dirty="0"/>
          </a:p>
          <a:p>
            <a:pPr lvl="1" algn="just"/>
            <a:r>
              <a:rPr lang="en-US" dirty="0"/>
              <a:t>2014, </a:t>
            </a:r>
            <a:r>
              <a:rPr lang="en-US" dirty="0" err="1"/>
              <a:t>Turkanovic</a:t>
            </a:r>
            <a:r>
              <a:rPr lang="en-US" dirty="0"/>
              <a:t> </a:t>
            </a:r>
            <a:r>
              <a:rPr lang="en-US" dirty="0" err="1"/>
              <a:t>đề</a:t>
            </a:r>
            <a:r>
              <a:rPr lang="en-US" dirty="0"/>
              <a:t> </a:t>
            </a:r>
            <a:r>
              <a:rPr lang="en-US" dirty="0" err="1"/>
              <a:t>xuất</a:t>
            </a:r>
            <a:r>
              <a:rPr lang="en-US" dirty="0"/>
              <a:t> </a:t>
            </a:r>
            <a:r>
              <a:rPr lang="en-US" dirty="0" err="1"/>
              <a:t>xác</a:t>
            </a:r>
            <a:r>
              <a:rPr lang="en-US" dirty="0"/>
              <a:t> </a:t>
            </a:r>
            <a:r>
              <a:rPr lang="en-US" dirty="0" err="1"/>
              <a:t>thực</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thoả</a:t>
            </a:r>
            <a:r>
              <a:rPr lang="en-US" dirty="0"/>
              <a:t> </a:t>
            </a:r>
            <a:r>
              <a:rPr lang="en-US" dirty="0" err="1"/>
              <a:t>thuận</a:t>
            </a:r>
            <a:r>
              <a:rPr lang="en-US" dirty="0"/>
              <a:t> </a:t>
            </a:r>
            <a:r>
              <a:rPr lang="en-US" dirty="0" err="1"/>
              <a:t>khoá</a:t>
            </a:r>
            <a:r>
              <a:rPr lang="en-US" dirty="0"/>
              <a:t> </a:t>
            </a:r>
            <a:r>
              <a:rPr lang="en-US" dirty="0" err="1"/>
              <a:t>dựa</a:t>
            </a:r>
            <a:r>
              <a:rPr lang="en-US" dirty="0"/>
              <a:t> </a:t>
            </a:r>
            <a:r>
              <a:rPr lang="en-US" dirty="0" err="1"/>
              <a:t>trên</a:t>
            </a:r>
            <a:r>
              <a:rPr lang="en-US" dirty="0"/>
              <a:t> </a:t>
            </a:r>
            <a:r>
              <a:rPr lang="en-US" dirty="0" err="1"/>
              <a:t>hàm</a:t>
            </a:r>
            <a:r>
              <a:rPr lang="en-US" dirty="0"/>
              <a:t> XOR </a:t>
            </a:r>
            <a:r>
              <a:rPr lang="en-US" dirty="0" err="1"/>
              <a:t>và</a:t>
            </a:r>
            <a:r>
              <a:rPr lang="en-US" dirty="0"/>
              <a:t> </a:t>
            </a:r>
            <a:r>
              <a:rPr lang="en-US" dirty="0" err="1"/>
              <a:t>hàm</a:t>
            </a:r>
            <a:r>
              <a:rPr lang="en-US" dirty="0"/>
              <a:t> </a:t>
            </a:r>
            <a:r>
              <a:rPr lang="en-US" dirty="0" err="1"/>
              <a:t>băm</a:t>
            </a:r>
            <a:r>
              <a:rPr lang="en-US" dirty="0"/>
              <a:t>.</a:t>
            </a:r>
          </a:p>
        </p:txBody>
      </p:sp>
      <p:sp>
        <p:nvSpPr>
          <p:cNvPr id="4" name="Slide Number Placeholder 3">
            <a:extLst>
              <a:ext uri="{FF2B5EF4-FFF2-40B4-BE49-F238E27FC236}">
                <a16:creationId xmlns:a16="http://schemas.microsoft.com/office/drawing/2014/main" id="{CD861B0F-E06A-0A42-8914-B7709F1181EC}"/>
              </a:ext>
            </a:extLst>
          </p:cNvPr>
          <p:cNvSpPr>
            <a:spLocks noGrp="1"/>
          </p:cNvSpPr>
          <p:nvPr>
            <p:ph type="sldNum" sz="quarter" idx="12"/>
          </p:nvPr>
        </p:nvSpPr>
        <p:spPr/>
        <p:txBody>
          <a:bodyPr/>
          <a:lstStyle/>
          <a:p>
            <a:fld id="{20B7F220-0825-4B9B-9156-FF79F33775FE}" type="slidenum">
              <a:rPr lang="vi-VN" smtClean="0"/>
              <a:t>7</a:t>
            </a:fld>
            <a:endParaRPr lang="vi-VN"/>
          </a:p>
        </p:txBody>
      </p:sp>
    </p:spTree>
    <p:extLst>
      <p:ext uri="{BB962C8B-B14F-4D97-AF65-F5344CB8AC3E}">
        <p14:creationId xmlns:p14="http://schemas.microsoft.com/office/powerpoint/2010/main" val="2596027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EE5D-5112-0945-B341-F5C09C019F5F}"/>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770044B8-CBC4-CF4E-98D3-E42B4536FD6E}"/>
              </a:ext>
            </a:extLst>
          </p:cNvPr>
          <p:cNvSpPr>
            <a:spLocks noGrp="1"/>
          </p:cNvSpPr>
          <p:nvPr>
            <p:ph idx="1"/>
          </p:nvPr>
        </p:nvSpPr>
        <p:spPr/>
        <p:txBody>
          <a:bodyPr/>
          <a:lstStyle/>
          <a:p>
            <a:pPr lvl="1" algn="just"/>
            <a:r>
              <a:rPr lang="en-US" dirty="0" err="1"/>
              <a:t>Các</a:t>
            </a:r>
            <a:r>
              <a:rPr lang="en-US" dirty="0"/>
              <a:t> </a:t>
            </a:r>
            <a:r>
              <a:rPr lang="en-US" dirty="0" err="1"/>
              <a:t>nhược</a:t>
            </a:r>
            <a:r>
              <a:rPr lang="en-US" dirty="0"/>
              <a:t> </a:t>
            </a:r>
            <a:r>
              <a:rPr lang="en-US" dirty="0" err="1"/>
              <a:t>điểm</a:t>
            </a:r>
            <a:r>
              <a:rPr lang="en-US" dirty="0"/>
              <a:t> </a:t>
            </a:r>
            <a:r>
              <a:rPr lang="en-US" dirty="0" err="1"/>
              <a:t>trong</a:t>
            </a:r>
            <a:r>
              <a:rPr lang="en-US" dirty="0"/>
              <a:t> </a:t>
            </a:r>
            <a:r>
              <a:rPr lang="en-US" dirty="0" err="1"/>
              <a:t>sơ</a:t>
            </a:r>
            <a:r>
              <a:rPr lang="en-US" dirty="0"/>
              <a:t> </a:t>
            </a:r>
            <a:r>
              <a:rPr lang="en-US" dirty="0" err="1"/>
              <a:t>đồ</a:t>
            </a:r>
            <a:r>
              <a:rPr lang="en-US" dirty="0"/>
              <a:t> </a:t>
            </a:r>
            <a:r>
              <a:rPr lang="en-US" dirty="0" err="1"/>
              <a:t>của</a:t>
            </a:r>
            <a:r>
              <a:rPr lang="en-US" dirty="0"/>
              <a:t> Tai </a:t>
            </a:r>
            <a:r>
              <a:rPr lang="en-US" dirty="0" err="1"/>
              <a:t>và</a:t>
            </a:r>
            <a:r>
              <a:rPr lang="en-US" dirty="0"/>
              <a:t> </a:t>
            </a:r>
            <a:r>
              <a:rPr lang="en-US" dirty="0" err="1"/>
              <a:t>cộng</a:t>
            </a:r>
            <a:r>
              <a:rPr lang="en-US" dirty="0"/>
              <a:t> </a:t>
            </a:r>
            <a:r>
              <a:rPr lang="en-US" dirty="0" err="1"/>
              <a:t>sự</a:t>
            </a:r>
            <a:r>
              <a:rPr lang="en-US" dirty="0"/>
              <a:t>: </a:t>
            </a:r>
          </a:p>
          <a:p>
            <a:pPr marL="342891" lvl="1" indent="0" algn="just">
              <a:buNone/>
            </a:pPr>
            <a:endParaRPr lang="en-US" dirty="0"/>
          </a:p>
          <a:p>
            <a:pPr lvl="2" algn="just"/>
            <a:r>
              <a:rPr lang="en-US" dirty="0" err="1"/>
              <a:t>Dễ</a:t>
            </a:r>
            <a:r>
              <a:rPr lang="en-US" dirty="0"/>
              <a:t> </a:t>
            </a:r>
            <a:r>
              <a:rPr lang="en-US" dirty="0" err="1"/>
              <a:t>bị</a:t>
            </a:r>
            <a:r>
              <a:rPr lang="en-US" dirty="0"/>
              <a:t> </a:t>
            </a:r>
            <a:r>
              <a:rPr lang="en-US" dirty="0" err="1"/>
              <a:t>tấn</a:t>
            </a:r>
            <a:r>
              <a:rPr lang="en-US" dirty="0"/>
              <a:t> </a:t>
            </a:r>
            <a:r>
              <a:rPr lang="en-US" dirty="0" err="1"/>
              <a:t>công</a:t>
            </a:r>
            <a:r>
              <a:rPr lang="en-US" dirty="0"/>
              <a:t> </a:t>
            </a:r>
            <a:r>
              <a:rPr lang="en-US" dirty="0" err="1"/>
              <a:t>bằng</a:t>
            </a:r>
            <a:r>
              <a:rPr lang="en-US" dirty="0"/>
              <a:t> </a:t>
            </a:r>
            <a:r>
              <a:rPr lang="en-US" dirty="0" err="1"/>
              <a:t>thẻ</a:t>
            </a:r>
            <a:r>
              <a:rPr lang="en-US" dirty="0"/>
              <a:t> </a:t>
            </a:r>
            <a:r>
              <a:rPr lang="en-US" dirty="0" err="1"/>
              <a:t>thông</a:t>
            </a:r>
            <a:r>
              <a:rPr lang="en-US" dirty="0"/>
              <a:t> </a:t>
            </a:r>
            <a:r>
              <a:rPr lang="en-US" dirty="0" err="1"/>
              <a:t>minh</a:t>
            </a:r>
            <a:r>
              <a:rPr lang="en-US" dirty="0"/>
              <a:t> </a:t>
            </a:r>
            <a:r>
              <a:rPr lang="en-US" dirty="0" err="1"/>
              <a:t>bị</a:t>
            </a:r>
            <a:r>
              <a:rPr lang="en-US" dirty="0"/>
              <a:t> </a:t>
            </a:r>
            <a:r>
              <a:rPr lang="en-US" dirty="0" err="1"/>
              <a:t>đánh</a:t>
            </a:r>
            <a:r>
              <a:rPr lang="en-US" dirty="0"/>
              <a:t> </a:t>
            </a:r>
            <a:r>
              <a:rPr lang="en-US" dirty="0" err="1"/>
              <a:t>cắp</a:t>
            </a:r>
            <a:r>
              <a:rPr lang="en-US" dirty="0"/>
              <a:t>, </a:t>
            </a:r>
            <a:r>
              <a:rPr lang="en-US" dirty="0" err="1"/>
              <a:t>đoán</a:t>
            </a:r>
            <a:r>
              <a:rPr lang="en-US" dirty="0"/>
              <a:t> </a:t>
            </a:r>
            <a:r>
              <a:rPr lang="en-US" dirty="0" err="1"/>
              <a:t>mật</a:t>
            </a:r>
            <a:r>
              <a:rPr lang="en-US" dirty="0"/>
              <a:t> </a:t>
            </a:r>
            <a:r>
              <a:rPr lang="en-US" dirty="0" err="1"/>
              <a:t>khẩu</a:t>
            </a:r>
            <a:r>
              <a:rPr lang="en-US" dirty="0"/>
              <a:t> </a:t>
            </a:r>
            <a:r>
              <a:rPr lang="en-US" dirty="0" err="1"/>
              <a:t>ngoại</a:t>
            </a:r>
            <a:r>
              <a:rPr lang="en-US" dirty="0"/>
              <a:t> </a:t>
            </a:r>
            <a:r>
              <a:rPr lang="en-US" dirty="0" err="1"/>
              <a:t>tuyến</a:t>
            </a:r>
            <a:r>
              <a:rPr lang="en-US" dirty="0"/>
              <a:t>, </a:t>
            </a:r>
            <a:r>
              <a:rPr lang="en-US" dirty="0" err="1"/>
              <a:t>giả</a:t>
            </a:r>
            <a:r>
              <a:rPr lang="en-US" dirty="0"/>
              <a:t> </a:t>
            </a:r>
            <a:r>
              <a:rPr lang="en-US" dirty="0" err="1"/>
              <a:t>mạo</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tấn</a:t>
            </a:r>
            <a:r>
              <a:rPr lang="en-US" dirty="0"/>
              <a:t> </a:t>
            </a:r>
            <a:r>
              <a:rPr lang="en-US" dirty="0" err="1"/>
              <a:t>công</a:t>
            </a:r>
            <a:r>
              <a:rPr lang="en-US" dirty="0"/>
              <a:t> </a:t>
            </a:r>
            <a:r>
              <a:rPr lang="en-US" dirty="0" err="1"/>
              <a:t>nội</a:t>
            </a:r>
            <a:r>
              <a:rPr lang="en-US" dirty="0"/>
              <a:t> </a:t>
            </a:r>
            <a:r>
              <a:rPr lang="en-US" dirty="0" err="1"/>
              <a:t>bộ</a:t>
            </a:r>
            <a:r>
              <a:rPr lang="en-US" dirty="0"/>
              <a:t> </a:t>
            </a:r>
            <a:r>
              <a:rPr lang="en-US" dirty="0" err="1"/>
              <a:t>và</a:t>
            </a:r>
            <a:r>
              <a:rPr lang="en-US" dirty="0"/>
              <a:t> </a:t>
            </a:r>
            <a:r>
              <a:rPr lang="en-US" dirty="0" err="1"/>
              <a:t>tấn</a:t>
            </a:r>
            <a:r>
              <a:rPr lang="en-US" dirty="0"/>
              <a:t> </a:t>
            </a:r>
            <a:r>
              <a:rPr lang="en-US" dirty="0" err="1"/>
              <a:t>công</a:t>
            </a:r>
            <a:r>
              <a:rPr lang="en-US" dirty="0"/>
              <a:t> </a:t>
            </a:r>
            <a:r>
              <a:rPr lang="en-US" dirty="0" err="1"/>
              <a:t>thông</a:t>
            </a:r>
            <a:r>
              <a:rPr lang="en-US" dirty="0"/>
              <a:t> tin </a:t>
            </a:r>
            <a:r>
              <a:rPr lang="en-US" dirty="0" err="1"/>
              <a:t>tạm</a:t>
            </a:r>
            <a:r>
              <a:rPr lang="en-US" dirty="0"/>
              <a:t> </a:t>
            </a:r>
            <a:r>
              <a:rPr lang="en-US" dirty="0" err="1"/>
              <a:t>thời</a:t>
            </a:r>
            <a:r>
              <a:rPr lang="en-US" dirty="0"/>
              <a:t> </a:t>
            </a:r>
            <a:r>
              <a:rPr lang="en-US" dirty="0" err="1"/>
              <a:t>theo</a:t>
            </a:r>
            <a:r>
              <a:rPr lang="en-US" dirty="0"/>
              <a:t> </a:t>
            </a:r>
            <a:r>
              <a:rPr lang="en-US" dirty="0" err="1"/>
              <a:t>phiên</a:t>
            </a:r>
            <a:r>
              <a:rPr lang="en-US" dirty="0"/>
              <a:t>.</a:t>
            </a:r>
          </a:p>
          <a:p>
            <a:pPr lvl="2" algn="just"/>
            <a:endParaRPr lang="en-US" dirty="0"/>
          </a:p>
          <a:p>
            <a:pPr lvl="2" algn="just"/>
            <a:r>
              <a:rPr lang="en-US" dirty="0" err="1"/>
              <a:t>Không</a:t>
            </a:r>
            <a:r>
              <a:rPr lang="en-US" dirty="0"/>
              <a:t> </a:t>
            </a:r>
            <a:r>
              <a:rPr lang="en-US" dirty="0" err="1"/>
              <a:t>thể</a:t>
            </a:r>
            <a:r>
              <a:rPr lang="en-US" dirty="0"/>
              <a:t> </a:t>
            </a:r>
            <a:r>
              <a:rPr lang="en-US" dirty="0" err="1"/>
              <a:t>bảo</a:t>
            </a:r>
            <a:r>
              <a:rPr lang="en-US" dirty="0"/>
              <a:t> </a:t>
            </a:r>
            <a:r>
              <a:rPr lang="en-US" dirty="0" err="1"/>
              <a:t>vệ</a:t>
            </a:r>
            <a:r>
              <a:rPr lang="en-US" dirty="0"/>
              <a:t> </a:t>
            </a:r>
            <a:r>
              <a:rPr lang="en-US" dirty="0" err="1"/>
              <a:t>ẩn</a:t>
            </a:r>
            <a:r>
              <a:rPr lang="en-US" dirty="0"/>
              <a:t> </a:t>
            </a:r>
            <a:r>
              <a:rPr lang="en-US" dirty="0" err="1"/>
              <a:t>danh</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xác</a:t>
            </a:r>
            <a:r>
              <a:rPr lang="en-US" dirty="0"/>
              <a:t> </a:t>
            </a:r>
            <a:r>
              <a:rPr lang="en-US" dirty="0" err="1"/>
              <a:t>thực</a:t>
            </a:r>
            <a:r>
              <a:rPr lang="en-US" dirty="0"/>
              <a:t> </a:t>
            </a:r>
            <a:r>
              <a:rPr lang="en-US" dirty="0" err="1"/>
              <a:t>lẫn</a:t>
            </a:r>
            <a:r>
              <a:rPr lang="en-US" dirty="0"/>
              <a:t> </a:t>
            </a:r>
            <a:r>
              <a:rPr lang="en-US" dirty="0" err="1"/>
              <a:t>nhau</a:t>
            </a:r>
            <a:r>
              <a:rPr lang="en-US" dirty="0"/>
              <a:t> </a:t>
            </a:r>
            <a:r>
              <a:rPr lang="en-US" dirty="0" err="1"/>
              <a:t>và</a:t>
            </a:r>
            <a:r>
              <a:rPr lang="en-US" dirty="0"/>
              <a:t> </a:t>
            </a:r>
            <a:r>
              <a:rPr lang="en-US" dirty="0" err="1"/>
              <a:t>bảo</a:t>
            </a:r>
            <a:r>
              <a:rPr lang="en-US" dirty="0"/>
              <a:t> </a:t>
            </a:r>
            <a:r>
              <a:rPr lang="en-US" dirty="0" err="1"/>
              <a:t>vệ</a:t>
            </a:r>
            <a:r>
              <a:rPr lang="en-US" dirty="0"/>
              <a:t> </a:t>
            </a:r>
            <a:r>
              <a:rPr lang="en-US" dirty="0" err="1"/>
              <a:t>khoá</a:t>
            </a:r>
            <a:r>
              <a:rPr lang="en-US" dirty="0"/>
              <a:t> </a:t>
            </a:r>
            <a:r>
              <a:rPr lang="en-US" dirty="0" err="1"/>
              <a:t>bí</a:t>
            </a:r>
            <a:r>
              <a:rPr lang="en-US" dirty="0"/>
              <a:t> </a:t>
            </a:r>
            <a:r>
              <a:rPr lang="en-US" dirty="0" err="1"/>
              <a:t>mật</a:t>
            </a:r>
            <a:r>
              <a:rPr lang="en-US" dirty="0"/>
              <a:t> </a:t>
            </a:r>
            <a:r>
              <a:rPr lang="en-US" dirty="0" err="1"/>
              <a:t>của</a:t>
            </a:r>
            <a:r>
              <a:rPr lang="en-US" dirty="0"/>
              <a:t> </a:t>
            </a:r>
            <a:r>
              <a:rPr lang="en-US" dirty="0" err="1"/>
              <a:t>nút</a:t>
            </a:r>
            <a:r>
              <a:rPr lang="en-US" dirty="0"/>
              <a:t> </a:t>
            </a:r>
            <a:r>
              <a:rPr lang="en-US" dirty="0" err="1"/>
              <a:t>cổng</a:t>
            </a:r>
            <a:r>
              <a:rPr lang="en-US" dirty="0"/>
              <a:t>.</a:t>
            </a:r>
          </a:p>
          <a:p>
            <a:pPr lvl="1" algn="just"/>
            <a:endParaRPr lang="en-US" dirty="0"/>
          </a:p>
        </p:txBody>
      </p:sp>
      <p:sp>
        <p:nvSpPr>
          <p:cNvPr id="4" name="Slide Number Placeholder 3">
            <a:extLst>
              <a:ext uri="{FF2B5EF4-FFF2-40B4-BE49-F238E27FC236}">
                <a16:creationId xmlns:a16="http://schemas.microsoft.com/office/drawing/2014/main" id="{473D8754-3D64-1C4B-AF7B-44C7A023290E}"/>
              </a:ext>
            </a:extLst>
          </p:cNvPr>
          <p:cNvSpPr>
            <a:spLocks noGrp="1"/>
          </p:cNvSpPr>
          <p:nvPr>
            <p:ph type="sldNum" sz="quarter" idx="12"/>
          </p:nvPr>
        </p:nvSpPr>
        <p:spPr/>
        <p:txBody>
          <a:bodyPr/>
          <a:lstStyle/>
          <a:p>
            <a:fld id="{20B7F220-0825-4B9B-9156-FF79F33775FE}" type="slidenum">
              <a:rPr lang="vi-VN" smtClean="0"/>
              <a:t>70</a:t>
            </a:fld>
            <a:endParaRPr lang="vi-VN"/>
          </a:p>
        </p:txBody>
      </p:sp>
    </p:spTree>
    <p:extLst>
      <p:ext uri="{BB962C8B-B14F-4D97-AF65-F5344CB8AC3E}">
        <p14:creationId xmlns:p14="http://schemas.microsoft.com/office/powerpoint/2010/main" val="1342573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AC43-25D9-AD44-8777-588C8C4CDA51}"/>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36E5EC99-7909-C54D-9003-E9ED37AF904F}"/>
              </a:ext>
            </a:extLst>
          </p:cNvPr>
          <p:cNvSpPr>
            <a:spLocks noGrp="1"/>
          </p:cNvSpPr>
          <p:nvPr>
            <p:ph idx="1"/>
          </p:nvPr>
        </p:nvSpPr>
        <p:spPr/>
        <p:txBody>
          <a:bodyPr/>
          <a:lstStyle/>
          <a:p>
            <a:pPr lvl="1" algn="just"/>
            <a:r>
              <a:rPr lang="en-US" dirty="0" err="1"/>
              <a:t>Bài</a:t>
            </a:r>
            <a:r>
              <a:rPr lang="en-US" dirty="0"/>
              <a:t> </a:t>
            </a:r>
            <a:r>
              <a:rPr lang="en-US" dirty="0" err="1"/>
              <a:t>báo</a:t>
            </a:r>
            <a:r>
              <a:rPr lang="en-US" dirty="0"/>
              <a:t> </a:t>
            </a:r>
            <a:r>
              <a:rPr lang="en-US" dirty="0" err="1"/>
              <a:t>đề</a:t>
            </a:r>
            <a:r>
              <a:rPr lang="en-US" dirty="0"/>
              <a:t> </a:t>
            </a:r>
            <a:r>
              <a:rPr lang="en-US" dirty="0" err="1"/>
              <a:t>xuất</a:t>
            </a:r>
            <a:r>
              <a:rPr lang="en-US" dirty="0"/>
              <a:t> </a:t>
            </a:r>
            <a:r>
              <a:rPr lang="en-US" dirty="0" err="1"/>
              <a:t>một</a:t>
            </a:r>
            <a:r>
              <a:rPr lang="en-US" dirty="0"/>
              <a:t> </a:t>
            </a:r>
            <a:r>
              <a:rPr lang="en-US" dirty="0" err="1"/>
              <a:t>cấu</a:t>
            </a:r>
            <a:r>
              <a:rPr lang="en-US" dirty="0"/>
              <a:t> </a:t>
            </a:r>
            <a:r>
              <a:rPr lang="en-US" dirty="0" err="1"/>
              <a:t>trúc</a:t>
            </a:r>
            <a:r>
              <a:rPr lang="en-US" dirty="0"/>
              <a:t> </a:t>
            </a:r>
            <a:r>
              <a:rPr lang="en-US" dirty="0" err="1"/>
              <a:t>mạng</a:t>
            </a:r>
            <a:r>
              <a:rPr lang="en-US" dirty="0"/>
              <a:t> </a:t>
            </a:r>
            <a:r>
              <a:rPr lang="en-US" dirty="0" err="1"/>
              <a:t>không</a:t>
            </a:r>
            <a:r>
              <a:rPr lang="en-US" dirty="0"/>
              <a:t> </a:t>
            </a:r>
            <a:r>
              <a:rPr lang="en-US" dirty="0" err="1"/>
              <a:t>dây</a:t>
            </a:r>
            <a:r>
              <a:rPr lang="en-US" dirty="0"/>
              <a:t> </a:t>
            </a:r>
            <a:r>
              <a:rPr lang="en-US" dirty="0" err="1"/>
              <a:t>tích</a:t>
            </a:r>
            <a:r>
              <a:rPr lang="en-US" dirty="0"/>
              <a:t> </a:t>
            </a:r>
            <a:r>
              <a:rPr lang="en-US" dirty="0" err="1"/>
              <a:t>hợp</a:t>
            </a:r>
            <a:r>
              <a:rPr lang="en-US" dirty="0"/>
              <a:t> 5G </a:t>
            </a:r>
            <a:r>
              <a:rPr lang="en-US" dirty="0" err="1"/>
              <a:t>cho</a:t>
            </a:r>
            <a:r>
              <a:rPr lang="en-US" dirty="0"/>
              <a:t> IoT. </a:t>
            </a:r>
          </a:p>
          <a:p>
            <a:pPr lvl="1" algn="just"/>
            <a:endParaRPr lang="en-US" dirty="0"/>
          </a:p>
          <a:p>
            <a:pPr lvl="1" algn="just"/>
            <a:r>
              <a:rPr lang="en-US" dirty="0" err="1"/>
              <a:t>Mô</a:t>
            </a:r>
            <a:r>
              <a:rPr lang="en-US" dirty="0"/>
              <a:t> </a:t>
            </a:r>
            <a:r>
              <a:rPr lang="en-US" dirty="0" err="1"/>
              <a:t>hình</a:t>
            </a:r>
            <a:r>
              <a:rPr lang="en-US" dirty="0"/>
              <a:t> </a:t>
            </a:r>
            <a:r>
              <a:rPr lang="en-US" dirty="0" err="1"/>
              <a:t>được</a:t>
            </a:r>
            <a:r>
              <a:rPr lang="en-US" dirty="0"/>
              <a:t> </a:t>
            </a:r>
            <a:r>
              <a:rPr lang="en-US" dirty="0" err="1"/>
              <a:t>đề</a:t>
            </a:r>
            <a:r>
              <a:rPr lang="en-US" dirty="0"/>
              <a:t> </a:t>
            </a:r>
            <a:r>
              <a:rPr lang="en-US" dirty="0" err="1"/>
              <a:t>xuất</a:t>
            </a:r>
            <a:r>
              <a:rPr lang="en-US" dirty="0"/>
              <a:t> </a:t>
            </a:r>
            <a:r>
              <a:rPr lang="en-US" dirty="0" err="1"/>
              <a:t>cho</a:t>
            </a:r>
            <a:r>
              <a:rPr lang="en-US" dirty="0"/>
              <a:t> </a:t>
            </a:r>
            <a:r>
              <a:rPr lang="en-US" dirty="0" err="1"/>
              <a:t>thấy</a:t>
            </a:r>
            <a:r>
              <a:rPr lang="en-US" dirty="0"/>
              <a:t> </a:t>
            </a:r>
            <a:r>
              <a:rPr lang="en-US" dirty="0" err="1"/>
              <a:t>nó</a:t>
            </a:r>
            <a:r>
              <a:rPr lang="en-US" dirty="0"/>
              <a:t> </a:t>
            </a:r>
            <a:r>
              <a:rPr lang="en-US" dirty="0" err="1"/>
              <a:t>bảo</a:t>
            </a:r>
            <a:r>
              <a:rPr lang="en-US" dirty="0"/>
              <a:t> </a:t>
            </a:r>
            <a:r>
              <a:rPr lang="en-US" dirty="0" err="1"/>
              <a:t>vệ</a:t>
            </a:r>
            <a:r>
              <a:rPr lang="en-US" dirty="0"/>
              <a:t> </a:t>
            </a:r>
            <a:r>
              <a:rPr lang="en-US" dirty="0" err="1"/>
              <a:t>khỏi</a:t>
            </a:r>
            <a:r>
              <a:rPr lang="en-US" dirty="0"/>
              <a:t> </a:t>
            </a:r>
            <a:r>
              <a:rPr lang="en-US" dirty="0" err="1"/>
              <a:t>các</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đã</a:t>
            </a:r>
            <a:r>
              <a:rPr lang="en-US" dirty="0"/>
              <a:t> </a:t>
            </a:r>
            <a:r>
              <a:rPr lang="en-US" dirty="0" err="1"/>
              <a:t>được</a:t>
            </a:r>
            <a:r>
              <a:rPr lang="en-US" dirty="0"/>
              <a:t> </a:t>
            </a:r>
            <a:r>
              <a:rPr lang="en-US" dirty="0" err="1"/>
              <a:t>biết</a:t>
            </a:r>
            <a:r>
              <a:rPr lang="en-US" dirty="0"/>
              <a:t>.</a:t>
            </a:r>
          </a:p>
          <a:p>
            <a:pPr lvl="1" algn="just"/>
            <a:endParaRPr lang="en-US" dirty="0"/>
          </a:p>
          <a:p>
            <a:pPr lvl="1" algn="just"/>
            <a:r>
              <a:rPr lang="en-US" dirty="0" err="1"/>
              <a:t>Thoả</a:t>
            </a:r>
            <a:r>
              <a:rPr lang="en-US" dirty="0"/>
              <a:t> </a:t>
            </a:r>
            <a:r>
              <a:rPr lang="en-US" dirty="0" err="1"/>
              <a:t>mãn</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bảo</a:t>
            </a:r>
            <a:r>
              <a:rPr lang="en-US" dirty="0"/>
              <a:t> </a:t>
            </a:r>
            <a:r>
              <a:rPr lang="en-US" dirty="0" err="1"/>
              <a:t>mật</a:t>
            </a:r>
            <a:r>
              <a:rPr lang="en-US" dirty="0"/>
              <a:t>, bao </a:t>
            </a:r>
            <a:r>
              <a:rPr lang="en-US" dirty="0" err="1"/>
              <a:t>gồm</a:t>
            </a:r>
            <a:r>
              <a:rPr lang="en-US" dirty="0"/>
              <a:t> </a:t>
            </a:r>
            <a:r>
              <a:rPr lang="en-US" dirty="0" err="1"/>
              <a:t>tính</a:t>
            </a:r>
            <a:r>
              <a:rPr lang="en-US" dirty="0"/>
              <a:t> </a:t>
            </a:r>
            <a:r>
              <a:rPr lang="en-US" dirty="0" err="1"/>
              <a:t>không</a:t>
            </a:r>
            <a:r>
              <a:rPr lang="en-US" dirty="0"/>
              <a:t> </a:t>
            </a:r>
            <a:r>
              <a:rPr lang="en-US" dirty="0" err="1"/>
              <a:t>liên</a:t>
            </a:r>
            <a:r>
              <a:rPr lang="en-US" dirty="0"/>
              <a:t> </a:t>
            </a:r>
            <a:r>
              <a:rPr lang="en-US" dirty="0" err="1"/>
              <a:t>kết</a:t>
            </a:r>
            <a:r>
              <a:rPr lang="en-US" dirty="0"/>
              <a:t>, </a:t>
            </a:r>
            <a:r>
              <a:rPr lang="en-US" dirty="0" err="1"/>
              <a:t>bảo</a:t>
            </a:r>
            <a:r>
              <a:rPr lang="en-US" dirty="0"/>
              <a:t> </a:t>
            </a:r>
            <a:r>
              <a:rPr lang="en-US" dirty="0" err="1"/>
              <a:t>vệ</a:t>
            </a:r>
            <a:r>
              <a:rPr lang="en-US" dirty="0"/>
              <a:t> </a:t>
            </a:r>
            <a:r>
              <a:rPr lang="en-US" dirty="0" err="1"/>
              <a:t>xác</a:t>
            </a:r>
            <a:r>
              <a:rPr lang="en-US" dirty="0"/>
              <a:t> </a:t>
            </a:r>
            <a:r>
              <a:rPr lang="en-US" dirty="0" err="1"/>
              <a:t>thực</a:t>
            </a:r>
            <a:r>
              <a:rPr lang="en-US" dirty="0"/>
              <a:t> </a:t>
            </a:r>
            <a:r>
              <a:rPr lang="en-US" dirty="0" err="1"/>
              <a:t>người</a:t>
            </a:r>
            <a:r>
              <a:rPr lang="en-US" dirty="0"/>
              <a:t> dung </a:t>
            </a:r>
            <a:r>
              <a:rPr lang="en-US" dirty="0" err="1"/>
              <a:t>và</a:t>
            </a:r>
            <a:r>
              <a:rPr lang="en-US" dirty="0"/>
              <a:t> </a:t>
            </a:r>
            <a:r>
              <a:rPr lang="en-US" dirty="0" err="1"/>
              <a:t>thoả</a:t>
            </a:r>
            <a:r>
              <a:rPr lang="en-US" dirty="0"/>
              <a:t> </a:t>
            </a:r>
            <a:r>
              <a:rPr lang="en-US" dirty="0" err="1"/>
              <a:t>thuận</a:t>
            </a:r>
            <a:r>
              <a:rPr lang="en-US" dirty="0"/>
              <a:t> </a:t>
            </a:r>
            <a:r>
              <a:rPr lang="en-US" dirty="0" err="1"/>
              <a:t>khoá</a:t>
            </a:r>
            <a:r>
              <a:rPr lang="en-US" dirty="0"/>
              <a:t>.</a:t>
            </a:r>
          </a:p>
          <a:p>
            <a:pPr lvl="1" algn="just"/>
            <a:endParaRPr lang="en-US" dirty="0"/>
          </a:p>
          <a:p>
            <a:pPr algn="just"/>
            <a:endParaRPr lang="en-US" dirty="0"/>
          </a:p>
        </p:txBody>
      </p:sp>
      <p:sp>
        <p:nvSpPr>
          <p:cNvPr id="4" name="Slide Number Placeholder 3">
            <a:extLst>
              <a:ext uri="{FF2B5EF4-FFF2-40B4-BE49-F238E27FC236}">
                <a16:creationId xmlns:a16="http://schemas.microsoft.com/office/drawing/2014/main" id="{DE344AB8-A405-C245-AA91-0D8E2AD7740A}"/>
              </a:ext>
            </a:extLst>
          </p:cNvPr>
          <p:cNvSpPr>
            <a:spLocks noGrp="1"/>
          </p:cNvSpPr>
          <p:nvPr>
            <p:ph type="sldNum" sz="quarter" idx="12"/>
          </p:nvPr>
        </p:nvSpPr>
        <p:spPr/>
        <p:txBody>
          <a:bodyPr/>
          <a:lstStyle/>
          <a:p>
            <a:fld id="{20B7F220-0825-4B9B-9156-FF79F33775FE}" type="slidenum">
              <a:rPr lang="vi-VN" smtClean="0"/>
              <a:t>71</a:t>
            </a:fld>
            <a:endParaRPr lang="vi-VN"/>
          </a:p>
        </p:txBody>
      </p:sp>
    </p:spTree>
    <p:extLst>
      <p:ext uri="{BB962C8B-B14F-4D97-AF65-F5344CB8AC3E}">
        <p14:creationId xmlns:p14="http://schemas.microsoft.com/office/powerpoint/2010/main" val="26667176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9EAC-0078-E644-8AB0-33168A31FC2A}"/>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23C1204F-6763-4849-A323-2DA3BC231FC3}"/>
              </a:ext>
            </a:extLst>
          </p:cNvPr>
          <p:cNvSpPr>
            <a:spLocks noGrp="1"/>
          </p:cNvSpPr>
          <p:nvPr>
            <p:ph idx="1"/>
          </p:nvPr>
        </p:nvSpPr>
        <p:spPr/>
        <p:txBody>
          <a:bodyPr/>
          <a:lstStyle/>
          <a:p>
            <a:pPr lvl="1" algn="just"/>
            <a:r>
              <a:rPr lang="en-US" dirty="0" err="1"/>
              <a:t>Tính</a:t>
            </a:r>
            <a:r>
              <a:rPr lang="en-US" dirty="0"/>
              <a:t> </a:t>
            </a:r>
            <a:r>
              <a:rPr lang="en-US" dirty="0" err="1"/>
              <a:t>toán</a:t>
            </a:r>
            <a:r>
              <a:rPr lang="en-US" dirty="0"/>
              <a:t> </a:t>
            </a:r>
            <a:r>
              <a:rPr lang="en-US" dirty="0" err="1"/>
              <a:t>hiệu</a:t>
            </a:r>
            <a:r>
              <a:rPr lang="en-US" dirty="0"/>
              <a:t> </a:t>
            </a:r>
            <a:r>
              <a:rPr lang="en-US" dirty="0" err="1"/>
              <a:t>suất</a:t>
            </a:r>
            <a:r>
              <a:rPr lang="en-US" dirty="0"/>
              <a:t> </a:t>
            </a:r>
            <a:r>
              <a:rPr lang="en-US" dirty="0" err="1"/>
              <a:t>trong</a:t>
            </a:r>
            <a:r>
              <a:rPr lang="en-US" dirty="0"/>
              <a:t> </a:t>
            </a:r>
            <a:r>
              <a:rPr lang="en-US" dirty="0" err="1"/>
              <a:t>điều</a:t>
            </a:r>
            <a:r>
              <a:rPr lang="en-US" dirty="0"/>
              <a:t> </a:t>
            </a:r>
            <a:r>
              <a:rPr lang="en-US" dirty="0" err="1"/>
              <a:t>kiện</a:t>
            </a:r>
            <a:r>
              <a:rPr lang="en-US" dirty="0"/>
              <a:t> chi </a:t>
            </a:r>
            <a:r>
              <a:rPr lang="en-US" dirty="0" err="1"/>
              <a:t>phí</a:t>
            </a:r>
            <a:r>
              <a:rPr lang="en-US" dirty="0"/>
              <a:t> </a:t>
            </a:r>
            <a:r>
              <a:rPr lang="en-US" dirty="0" err="1"/>
              <a:t>tính</a:t>
            </a:r>
            <a:r>
              <a:rPr lang="en-US" dirty="0"/>
              <a:t> </a:t>
            </a:r>
            <a:r>
              <a:rPr lang="en-US" dirty="0" err="1"/>
              <a:t>toán</a:t>
            </a:r>
            <a:r>
              <a:rPr lang="en-US" dirty="0"/>
              <a:t>, chi </a:t>
            </a:r>
            <a:r>
              <a:rPr lang="en-US" dirty="0" err="1"/>
              <a:t>phí</a:t>
            </a:r>
            <a:r>
              <a:rPr lang="en-US" dirty="0"/>
              <a:t> </a:t>
            </a:r>
            <a:r>
              <a:rPr lang="en-US" dirty="0" err="1"/>
              <a:t>truyền</a:t>
            </a:r>
            <a:r>
              <a:rPr lang="en-US" dirty="0"/>
              <a:t> </a:t>
            </a:r>
            <a:r>
              <a:rPr lang="en-US" dirty="0" err="1"/>
              <a:t>thông</a:t>
            </a:r>
            <a:r>
              <a:rPr lang="en-US" dirty="0"/>
              <a:t> </a:t>
            </a:r>
            <a:r>
              <a:rPr lang="en-US" dirty="0" err="1"/>
              <a:t>và</a:t>
            </a:r>
            <a:r>
              <a:rPr lang="en-US" dirty="0"/>
              <a:t> chi </a:t>
            </a:r>
            <a:r>
              <a:rPr lang="en-US" dirty="0" err="1"/>
              <a:t>phí</a:t>
            </a:r>
            <a:r>
              <a:rPr lang="en-US" dirty="0"/>
              <a:t> </a:t>
            </a:r>
            <a:r>
              <a:rPr lang="en-US" dirty="0" err="1"/>
              <a:t>lưu</a:t>
            </a:r>
            <a:r>
              <a:rPr lang="en-US" dirty="0"/>
              <a:t> </a:t>
            </a:r>
            <a:r>
              <a:rPr lang="en-US" dirty="0" err="1"/>
              <a:t>trữ</a:t>
            </a:r>
            <a:r>
              <a:rPr lang="en-US" dirty="0"/>
              <a:t>.</a:t>
            </a:r>
          </a:p>
          <a:p>
            <a:pPr lvl="1" algn="just"/>
            <a:endParaRPr lang="en-US" dirty="0"/>
          </a:p>
          <a:p>
            <a:pPr lvl="1" algn="just"/>
            <a:r>
              <a:rPr lang="en-US" dirty="0"/>
              <a:t>So </a:t>
            </a:r>
            <a:r>
              <a:rPr lang="en-US" dirty="0" err="1"/>
              <a:t>sánh</a:t>
            </a:r>
            <a:r>
              <a:rPr lang="en-US" dirty="0"/>
              <a:t> </a:t>
            </a:r>
            <a:r>
              <a:rPr lang="en-US" dirty="0" err="1"/>
              <a:t>kết</a:t>
            </a:r>
            <a:r>
              <a:rPr lang="en-US" dirty="0"/>
              <a:t> </a:t>
            </a:r>
            <a:r>
              <a:rPr lang="en-US" dirty="0" err="1"/>
              <a:t>quả</a:t>
            </a:r>
            <a:r>
              <a:rPr lang="en-US" dirty="0"/>
              <a:t> </a:t>
            </a:r>
            <a:r>
              <a:rPr lang="en-US" dirty="0" err="1"/>
              <a:t>hiệu</a:t>
            </a:r>
            <a:r>
              <a:rPr lang="en-US" dirty="0"/>
              <a:t> </a:t>
            </a:r>
            <a:r>
              <a:rPr lang="en-US" dirty="0" err="1"/>
              <a:t>suất</a:t>
            </a:r>
            <a:r>
              <a:rPr lang="en-US" dirty="0"/>
              <a:t> </a:t>
            </a:r>
            <a:r>
              <a:rPr lang="en-US" dirty="0" err="1"/>
              <a:t>tốt</a:t>
            </a:r>
            <a:r>
              <a:rPr lang="en-US" dirty="0"/>
              <a:t> </a:t>
            </a:r>
            <a:r>
              <a:rPr lang="en-US" dirty="0" err="1"/>
              <a:t>hơn</a:t>
            </a:r>
            <a:r>
              <a:rPr lang="en-US" dirty="0"/>
              <a:t> so </a:t>
            </a:r>
            <a:r>
              <a:rPr lang="en-US" dirty="0" err="1"/>
              <a:t>với</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khác</a:t>
            </a:r>
            <a:r>
              <a:rPr lang="en-US" dirty="0"/>
              <a:t>, </a:t>
            </a:r>
            <a:r>
              <a:rPr lang="en-US" dirty="0" err="1"/>
              <a:t>cổng</a:t>
            </a:r>
            <a:r>
              <a:rPr lang="en-US" dirty="0"/>
              <a:t> gateway </a:t>
            </a:r>
            <a:r>
              <a:rPr lang="en-US" dirty="0" err="1"/>
              <a:t>tốt</a:t>
            </a:r>
            <a:r>
              <a:rPr lang="en-US" dirty="0"/>
              <a:t> </a:t>
            </a:r>
            <a:r>
              <a:rPr lang="en-US" dirty="0" err="1"/>
              <a:t>hơn</a:t>
            </a:r>
            <a:r>
              <a:rPr lang="en-US" dirty="0"/>
              <a:t> so </a:t>
            </a:r>
            <a:r>
              <a:rPr lang="en-US" dirty="0" err="1"/>
              <a:t>với</a:t>
            </a:r>
            <a:r>
              <a:rPr lang="en-US" dirty="0"/>
              <a:t> </a:t>
            </a:r>
            <a:r>
              <a:rPr lang="en-US" dirty="0" err="1"/>
              <a:t>nút</a:t>
            </a:r>
            <a:r>
              <a:rPr lang="en-US" dirty="0"/>
              <a:t> </a:t>
            </a:r>
            <a:r>
              <a:rPr lang="en-US" dirty="0" err="1"/>
              <a:t>cảm</a:t>
            </a:r>
            <a:r>
              <a:rPr lang="en-US" dirty="0"/>
              <a:t> </a:t>
            </a:r>
            <a:r>
              <a:rPr lang="en-US" dirty="0" err="1"/>
              <a:t>biến</a:t>
            </a:r>
            <a:r>
              <a:rPr lang="en-US" dirty="0"/>
              <a:t> </a:t>
            </a:r>
            <a:r>
              <a:rPr lang="en-US" dirty="0" err="1"/>
              <a:t>trong</a:t>
            </a:r>
            <a:r>
              <a:rPr lang="en-US" dirty="0"/>
              <a:t> </a:t>
            </a:r>
            <a:r>
              <a:rPr lang="en-US" dirty="0" err="1"/>
              <a:t>mạng</a:t>
            </a:r>
            <a:r>
              <a:rPr lang="en-US" dirty="0"/>
              <a:t> </a:t>
            </a:r>
            <a:r>
              <a:rPr lang="en-US" dirty="0" err="1"/>
              <a:t>không</a:t>
            </a:r>
            <a:r>
              <a:rPr lang="en-US" dirty="0"/>
              <a:t> </a:t>
            </a:r>
            <a:r>
              <a:rPr lang="en-US" dirty="0" err="1"/>
              <a:t>dây</a:t>
            </a:r>
            <a:r>
              <a:rPr lang="en-US" dirty="0"/>
              <a:t> </a:t>
            </a:r>
            <a:r>
              <a:rPr lang="en-US" dirty="0" err="1"/>
              <a:t>tích</a:t>
            </a:r>
            <a:r>
              <a:rPr lang="en-US" dirty="0"/>
              <a:t> </a:t>
            </a:r>
            <a:r>
              <a:rPr lang="en-US" dirty="0" err="1"/>
              <a:t>hợp</a:t>
            </a:r>
            <a:r>
              <a:rPr lang="en-US" dirty="0"/>
              <a:t> 5G.</a:t>
            </a:r>
          </a:p>
          <a:p>
            <a:pPr lvl="1" algn="just"/>
            <a:endParaRPr lang="en-US" dirty="0"/>
          </a:p>
          <a:p>
            <a:pPr lvl="1" algn="just"/>
            <a:r>
              <a:rPr lang="en-US" dirty="0" err="1"/>
              <a:t>Trong</a:t>
            </a:r>
            <a:r>
              <a:rPr lang="en-US" dirty="0"/>
              <a:t> </a:t>
            </a:r>
            <a:r>
              <a:rPr lang="en-US" dirty="0" err="1"/>
              <a:t>tương</a:t>
            </a:r>
            <a:r>
              <a:rPr lang="en-US" dirty="0"/>
              <a:t> </a:t>
            </a:r>
            <a:r>
              <a:rPr lang="en-US" dirty="0" err="1"/>
              <a:t>lai</a:t>
            </a:r>
            <a:r>
              <a:rPr lang="en-US" dirty="0"/>
              <a:t> </a:t>
            </a:r>
            <a:r>
              <a:rPr lang="en-US" dirty="0" err="1"/>
              <a:t>sẽ</a:t>
            </a:r>
            <a:r>
              <a:rPr lang="en-US" dirty="0"/>
              <a:t> </a:t>
            </a:r>
            <a:r>
              <a:rPr lang="en-US" dirty="0" err="1"/>
              <a:t>đo</a:t>
            </a:r>
            <a:r>
              <a:rPr lang="en-US" dirty="0"/>
              <a:t> </a:t>
            </a:r>
            <a:r>
              <a:rPr lang="en-US" dirty="0" err="1"/>
              <a:t>lường</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lược</a:t>
            </a:r>
            <a:r>
              <a:rPr lang="en-US" dirty="0"/>
              <a:t> </a:t>
            </a:r>
            <a:r>
              <a:rPr lang="en-US" dirty="0" err="1"/>
              <a:t>đồ</a:t>
            </a:r>
            <a:r>
              <a:rPr lang="en-US" dirty="0"/>
              <a:t> </a:t>
            </a:r>
            <a:r>
              <a:rPr lang="en-US" dirty="0" err="1"/>
              <a:t>bằng</a:t>
            </a:r>
            <a:r>
              <a:rPr lang="en-US" dirty="0"/>
              <a:t> </a:t>
            </a:r>
            <a:r>
              <a:rPr lang="en-US" dirty="0" err="1"/>
              <a:t>các</a:t>
            </a:r>
            <a:r>
              <a:rPr lang="en-US" dirty="0"/>
              <a:t> </a:t>
            </a:r>
            <a:r>
              <a:rPr lang="en-US" dirty="0" err="1"/>
              <a:t>thử</a:t>
            </a:r>
            <a:r>
              <a:rPr lang="en-US" dirty="0"/>
              <a:t> </a:t>
            </a:r>
            <a:r>
              <a:rPr lang="en-US" dirty="0" err="1"/>
              <a:t>nghiệm</a:t>
            </a:r>
            <a:r>
              <a:rPr lang="en-US" dirty="0"/>
              <a:t> </a:t>
            </a:r>
            <a:r>
              <a:rPr lang="en-US" dirty="0" err="1"/>
              <a:t>thực</a:t>
            </a:r>
            <a:r>
              <a:rPr lang="en-US" dirty="0"/>
              <a:t> </a:t>
            </a:r>
            <a:r>
              <a:rPr lang="en-US" dirty="0" err="1"/>
              <a:t>tế</a:t>
            </a:r>
            <a:r>
              <a:rPr lang="en-US" dirty="0"/>
              <a:t> </a:t>
            </a:r>
            <a:r>
              <a:rPr lang="en-US" dirty="0" err="1"/>
              <a:t>trên</a:t>
            </a:r>
            <a:r>
              <a:rPr lang="en-US" dirty="0"/>
              <a:t> WSN </a:t>
            </a:r>
            <a:r>
              <a:rPr lang="en-US" dirty="0" err="1"/>
              <a:t>tích</a:t>
            </a:r>
            <a:r>
              <a:rPr lang="en-US" dirty="0"/>
              <a:t> </a:t>
            </a:r>
            <a:r>
              <a:rPr lang="en-US" dirty="0" err="1"/>
              <a:t>hợp</a:t>
            </a:r>
            <a:r>
              <a:rPr lang="en-US" dirty="0"/>
              <a:t> 5G </a:t>
            </a:r>
            <a:r>
              <a:rPr lang="en-US" dirty="0" err="1"/>
              <a:t>và</a:t>
            </a:r>
            <a:r>
              <a:rPr lang="en-US" dirty="0"/>
              <a:t> </a:t>
            </a:r>
            <a:r>
              <a:rPr lang="en-US" dirty="0" err="1"/>
              <a:t>cải</a:t>
            </a:r>
            <a:r>
              <a:rPr lang="en-US" dirty="0"/>
              <a:t> </a:t>
            </a:r>
            <a:r>
              <a:rPr lang="en-US" dirty="0" err="1"/>
              <a:t>thiện</a:t>
            </a:r>
            <a:r>
              <a:rPr lang="en-US" dirty="0"/>
              <a:t> </a:t>
            </a:r>
            <a:r>
              <a:rPr lang="en-US" dirty="0" err="1"/>
              <a:t>mô</a:t>
            </a:r>
            <a:r>
              <a:rPr lang="en-US" dirty="0"/>
              <a:t> </a:t>
            </a:r>
            <a:r>
              <a:rPr lang="en-US" dirty="0" err="1"/>
              <a:t>hình</a:t>
            </a:r>
            <a:r>
              <a:rPr lang="en-US" dirty="0"/>
              <a:t> </a:t>
            </a:r>
            <a:r>
              <a:rPr lang="en-US" dirty="0" err="1"/>
              <a:t>dựa</a:t>
            </a:r>
            <a:r>
              <a:rPr lang="en-US" dirty="0"/>
              <a:t> </a:t>
            </a:r>
            <a:r>
              <a:rPr lang="en-US" dirty="0" err="1"/>
              <a:t>trên</a:t>
            </a:r>
            <a:r>
              <a:rPr lang="en-US" dirty="0"/>
              <a:t> </a:t>
            </a:r>
            <a:r>
              <a:rPr lang="en-US" dirty="0" err="1"/>
              <a:t>kết</a:t>
            </a:r>
            <a:r>
              <a:rPr lang="en-US" dirty="0"/>
              <a:t> </a:t>
            </a:r>
            <a:r>
              <a:rPr lang="en-US" dirty="0" err="1"/>
              <a:t>quả</a:t>
            </a:r>
            <a:r>
              <a:rPr lang="en-US" dirty="0"/>
              <a:t> </a:t>
            </a:r>
            <a:r>
              <a:rPr lang="en-US" dirty="0" err="1"/>
              <a:t>thử</a:t>
            </a:r>
            <a:r>
              <a:rPr lang="en-US" dirty="0"/>
              <a:t> </a:t>
            </a:r>
            <a:r>
              <a:rPr lang="en-US" dirty="0" err="1"/>
              <a:t>nghiệm</a:t>
            </a:r>
            <a:r>
              <a:rPr lang="en-US" dirty="0"/>
              <a:t>.</a:t>
            </a:r>
          </a:p>
          <a:p>
            <a:pPr algn="just"/>
            <a:endParaRPr lang="en-US" dirty="0"/>
          </a:p>
        </p:txBody>
      </p:sp>
      <p:sp>
        <p:nvSpPr>
          <p:cNvPr id="4" name="Slide Number Placeholder 3">
            <a:extLst>
              <a:ext uri="{FF2B5EF4-FFF2-40B4-BE49-F238E27FC236}">
                <a16:creationId xmlns:a16="http://schemas.microsoft.com/office/drawing/2014/main" id="{705E2F0D-FD6F-D649-B57F-742256DEAD7E}"/>
              </a:ext>
            </a:extLst>
          </p:cNvPr>
          <p:cNvSpPr>
            <a:spLocks noGrp="1"/>
          </p:cNvSpPr>
          <p:nvPr>
            <p:ph type="sldNum" sz="quarter" idx="12"/>
          </p:nvPr>
        </p:nvSpPr>
        <p:spPr/>
        <p:txBody>
          <a:bodyPr/>
          <a:lstStyle/>
          <a:p>
            <a:fld id="{20B7F220-0825-4B9B-9156-FF79F33775FE}" type="slidenum">
              <a:rPr lang="vi-VN" smtClean="0"/>
              <a:t>72</a:t>
            </a:fld>
            <a:endParaRPr lang="vi-VN"/>
          </a:p>
        </p:txBody>
      </p:sp>
    </p:spTree>
    <p:extLst>
      <p:ext uri="{BB962C8B-B14F-4D97-AF65-F5344CB8AC3E}">
        <p14:creationId xmlns:p14="http://schemas.microsoft.com/office/powerpoint/2010/main" val="2396239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C37-44FE-804D-92B0-34B978511BB0}"/>
              </a:ext>
            </a:extLst>
          </p:cNvPr>
          <p:cNvSpPr>
            <a:spLocks noGrp="1"/>
          </p:cNvSpPr>
          <p:nvPr>
            <p:ph type="title"/>
          </p:nvPr>
        </p:nvSpPr>
        <p:spPr/>
        <p:txBody>
          <a:bodyPr/>
          <a:lstStyle/>
          <a:p>
            <a:r>
              <a:rPr lang="en-US" dirty="0"/>
              <a:t>CÔNG VIỆC LIÊN QUAN</a:t>
            </a:r>
          </a:p>
        </p:txBody>
      </p:sp>
      <p:sp>
        <p:nvSpPr>
          <p:cNvPr id="3" name="Content Placeholder 2">
            <a:extLst>
              <a:ext uri="{FF2B5EF4-FFF2-40B4-BE49-F238E27FC236}">
                <a16:creationId xmlns:a16="http://schemas.microsoft.com/office/drawing/2014/main" id="{4CC6F06C-0E31-6E4B-9181-4955063E3F64}"/>
              </a:ext>
            </a:extLst>
          </p:cNvPr>
          <p:cNvSpPr>
            <a:spLocks noGrp="1"/>
          </p:cNvSpPr>
          <p:nvPr>
            <p:ph idx="1"/>
          </p:nvPr>
        </p:nvSpPr>
        <p:spPr/>
        <p:txBody>
          <a:bodyPr/>
          <a:lstStyle/>
          <a:p>
            <a:pPr lvl="1" algn="just"/>
            <a:r>
              <a:rPr lang="en-US" dirty="0" err="1"/>
              <a:t>Gần</a:t>
            </a:r>
            <a:r>
              <a:rPr lang="en-US" dirty="0"/>
              <a:t> </a:t>
            </a:r>
            <a:r>
              <a:rPr lang="en-US" dirty="0" err="1"/>
              <a:t>đây</a:t>
            </a:r>
            <a:r>
              <a:rPr lang="en-US" dirty="0"/>
              <a:t> </a:t>
            </a:r>
            <a:r>
              <a:rPr lang="en-US" dirty="0" err="1"/>
              <a:t>nhất</a:t>
            </a:r>
            <a:r>
              <a:rPr lang="en-US" dirty="0"/>
              <a:t>, Tai </a:t>
            </a:r>
            <a:r>
              <a:rPr lang="en-US" dirty="0" err="1"/>
              <a:t>và</a:t>
            </a:r>
            <a:r>
              <a:rPr lang="en-US" dirty="0"/>
              <a:t> </a:t>
            </a:r>
            <a:r>
              <a:rPr lang="en-US" dirty="0" err="1"/>
              <a:t>cộng</a:t>
            </a:r>
            <a:r>
              <a:rPr lang="en-US" dirty="0"/>
              <a:t> </a:t>
            </a:r>
            <a:r>
              <a:rPr lang="en-US" dirty="0" err="1"/>
              <a:t>sự</a:t>
            </a:r>
            <a:r>
              <a:rPr lang="en-US" dirty="0"/>
              <a:t> (2017) </a:t>
            </a:r>
            <a:r>
              <a:rPr lang="en-US" dirty="0" err="1"/>
              <a:t>đề</a:t>
            </a:r>
            <a:r>
              <a:rPr lang="en-US" dirty="0"/>
              <a:t> </a:t>
            </a:r>
            <a:r>
              <a:rPr lang="en-US" dirty="0" err="1"/>
              <a:t>xuất</a:t>
            </a:r>
            <a:r>
              <a:rPr lang="en-US" dirty="0"/>
              <a:t> </a:t>
            </a:r>
            <a:r>
              <a:rPr lang="en-US" dirty="0" err="1"/>
              <a:t>cải</a:t>
            </a:r>
            <a:r>
              <a:rPr lang="en-US" dirty="0"/>
              <a:t> </a:t>
            </a:r>
            <a:r>
              <a:rPr lang="en-US" dirty="0" err="1"/>
              <a:t>tiến</a:t>
            </a:r>
            <a:r>
              <a:rPr lang="en-US" dirty="0"/>
              <a:t> </a:t>
            </a:r>
            <a:r>
              <a:rPr lang="en-US" dirty="0" err="1"/>
              <a:t>cho</a:t>
            </a:r>
            <a:r>
              <a:rPr lang="en-US" dirty="0"/>
              <a:t> </a:t>
            </a:r>
            <a:r>
              <a:rPr lang="en-US" dirty="0" err="1"/>
              <a:t>Turkanovic</a:t>
            </a:r>
            <a:r>
              <a:rPr lang="en-US" dirty="0"/>
              <a:t>, </a:t>
            </a:r>
            <a:r>
              <a:rPr lang="en-US" dirty="0" err="1"/>
              <a:t>cho</a:t>
            </a:r>
            <a:r>
              <a:rPr lang="en-US" dirty="0"/>
              <a:t> </a:t>
            </a:r>
            <a:r>
              <a:rPr lang="en-US" dirty="0" err="1"/>
              <a:t>thấy</a:t>
            </a:r>
            <a:r>
              <a:rPr lang="en-US" dirty="0"/>
              <a:t> </a:t>
            </a:r>
            <a:r>
              <a:rPr lang="en-US" dirty="0" err="1"/>
              <a:t>sự</a:t>
            </a:r>
            <a:r>
              <a:rPr lang="en-US" dirty="0"/>
              <a:t> </a:t>
            </a:r>
            <a:r>
              <a:rPr lang="en-US" dirty="0" err="1"/>
              <a:t>đảm</a:t>
            </a:r>
            <a:r>
              <a:rPr lang="en-US" dirty="0"/>
              <a:t> </a:t>
            </a:r>
            <a:r>
              <a:rPr lang="en-US" dirty="0" err="1"/>
              <a:t>bảo</a:t>
            </a:r>
            <a:r>
              <a:rPr lang="en-US" dirty="0"/>
              <a:t> </a:t>
            </a:r>
            <a:r>
              <a:rPr lang="en-US" dirty="0" err="1"/>
              <a:t>người</a:t>
            </a:r>
            <a:r>
              <a:rPr lang="en-US" dirty="0"/>
              <a:t> </a:t>
            </a:r>
            <a:r>
              <a:rPr lang="en-US" dirty="0" err="1"/>
              <a:t>dùng</a:t>
            </a:r>
            <a:r>
              <a:rPr lang="en-US" dirty="0"/>
              <a:t> </a:t>
            </a:r>
            <a:r>
              <a:rPr lang="en-US" dirty="0" err="1"/>
              <a:t>ẩn</a:t>
            </a:r>
            <a:r>
              <a:rPr lang="en-US" dirty="0"/>
              <a:t> </a:t>
            </a:r>
            <a:r>
              <a:rPr lang="en-US" dirty="0" err="1"/>
              <a:t>danh</a:t>
            </a:r>
            <a:r>
              <a:rPr lang="en-US" dirty="0"/>
              <a:t> </a:t>
            </a:r>
            <a:r>
              <a:rPr lang="en-US" dirty="0" err="1"/>
              <a:t>và</a:t>
            </a:r>
            <a:r>
              <a:rPr lang="en-US" dirty="0"/>
              <a:t> </a:t>
            </a:r>
            <a:r>
              <a:rPr lang="en-US" dirty="0" err="1"/>
              <a:t>xác</a:t>
            </a:r>
            <a:r>
              <a:rPr lang="en-US" dirty="0"/>
              <a:t> </a:t>
            </a:r>
            <a:r>
              <a:rPr lang="en-US" dirty="0" err="1"/>
              <a:t>thực</a:t>
            </a:r>
            <a:r>
              <a:rPr lang="en-US" dirty="0"/>
              <a:t> </a:t>
            </a:r>
            <a:r>
              <a:rPr lang="en-US" dirty="0" err="1"/>
              <a:t>lẫn</a:t>
            </a:r>
            <a:r>
              <a:rPr lang="en-US" dirty="0"/>
              <a:t> </a:t>
            </a:r>
            <a:r>
              <a:rPr lang="en-US" dirty="0" err="1"/>
              <a:t>nhau</a:t>
            </a:r>
            <a:r>
              <a:rPr lang="en-US" dirty="0"/>
              <a:t> </a:t>
            </a:r>
            <a:r>
              <a:rPr lang="en-US" dirty="0" err="1"/>
              <a:t>giữa</a:t>
            </a:r>
            <a:r>
              <a:rPr lang="en-US" dirty="0"/>
              <a:t> </a:t>
            </a:r>
            <a:r>
              <a:rPr lang="en-US" dirty="0" err="1"/>
              <a:t>các</a:t>
            </a:r>
            <a:r>
              <a:rPr lang="en-US" dirty="0"/>
              <a:t> </a:t>
            </a:r>
            <a:r>
              <a:rPr lang="en-US" dirty="0" err="1"/>
              <a:t>bên</a:t>
            </a:r>
            <a:r>
              <a:rPr lang="en-US" dirty="0"/>
              <a:t>.</a:t>
            </a:r>
          </a:p>
          <a:p>
            <a:pPr lvl="1" algn="just"/>
            <a:endParaRPr lang="en-US" dirty="0"/>
          </a:p>
          <a:p>
            <a:pPr marL="342891" lvl="1" indent="0" algn="just">
              <a:buNone/>
            </a:pPr>
            <a:r>
              <a:rPr lang="en-US" dirty="0">
                <a:solidFill>
                  <a:srgbClr val="FF0000"/>
                </a:solidFill>
              </a:rPr>
              <a:t>=&gt; </a:t>
            </a:r>
            <a:r>
              <a:rPr lang="en-US" dirty="0" err="1">
                <a:solidFill>
                  <a:srgbClr val="FF0000"/>
                </a:solidFill>
              </a:rPr>
              <a:t>Phát</a:t>
            </a:r>
            <a:r>
              <a:rPr lang="en-US" dirty="0">
                <a:solidFill>
                  <a:srgbClr val="FF0000"/>
                </a:solidFill>
              </a:rPr>
              <a:t> </a:t>
            </a:r>
            <a:r>
              <a:rPr lang="en-US" dirty="0" err="1">
                <a:solidFill>
                  <a:srgbClr val="FF0000"/>
                </a:solidFill>
              </a:rPr>
              <a:t>hiện</a:t>
            </a:r>
            <a:r>
              <a:rPr lang="en-US" dirty="0">
                <a:solidFill>
                  <a:srgbClr val="FF0000"/>
                </a:solidFill>
              </a:rPr>
              <a:t> </a:t>
            </a:r>
            <a:r>
              <a:rPr lang="en-US" dirty="0" err="1">
                <a:solidFill>
                  <a:srgbClr val="FF0000"/>
                </a:solidFill>
              </a:rPr>
              <a:t>một</a:t>
            </a:r>
            <a:r>
              <a:rPr lang="en-US" dirty="0">
                <a:solidFill>
                  <a:srgbClr val="FF0000"/>
                </a:solidFill>
              </a:rPr>
              <a:t> </a:t>
            </a:r>
            <a:r>
              <a:rPr lang="en-US" dirty="0" err="1">
                <a:solidFill>
                  <a:srgbClr val="FF0000"/>
                </a:solidFill>
              </a:rPr>
              <a:t>số</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yếu</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lược</a:t>
            </a:r>
            <a:r>
              <a:rPr lang="en-US" dirty="0">
                <a:solidFill>
                  <a:srgbClr val="FF0000"/>
                </a:solidFill>
              </a:rPr>
              <a:t> </a:t>
            </a:r>
            <a:r>
              <a:rPr lang="en-US" dirty="0" err="1">
                <a:solidFill>
                  <a:srgbClr val="FF0000"/>
                </a:solidFill>
              </a:rPr>
              <a:t>đồ</a:t>
            </a:r>
            <a:r>
              <a:rPr lang="en-US" dirty="0">
                <a:solidFill>
                  <a:srgbClr val="FF0000"/>
                </a:solidFill>
              </a:rPr>
              <a:t> </a:t>
            </a:r>
            <a:r>
              <a:rPr lang="en-US" dirty="0" err="1">
                <a:solidFill>
                  <a:srgbClr val="FF0000"/>
                </a:solidFill>
              </a:rPr>
              <a:t>của</a:t>
            </a:r>
            <a:r>
              <a:rPr lang="en-US" dirty="0">
                <a:solidFill>
                  <a:srgbClr val="FF0000"/>
                </a:solidFill>
              </a:rPr>
              <a:t> Tai: </a:t>
            </a:r>
            <a:r>
              <a:rPr lang="en-US" dirty="0" err="1">
                <a:solidFill>
                  <a:srgbClr val="FF0000"/>
                </a:solidFill>
              </a:rPr>
              <a:t>dễ</a:t>
            </a:r>
            <a:r>
              <a:rPr lang="en-US" dirty="0">
                <a:solidFill>
                  <a:srgbClr val="FF0000"/>
                </a:solidFill>
              </a:rPr>
              <a:t> </a:t>
            </a:r>
            <a:r>
              <a:rPr lang="en-US" dirty="0" err="1">
                <a:solidFill>
                  <a:srgbClr val="FF0000"/>
                </a:solidFill>
              </a:rPr>
              <a:t>bị</a:t>
            </a:r>
            <a:r>
              <a:rPr lang="en-US" dirty="0">
                <a:solidFill>
                  <a:srgbClr val="FF0000"/>
                </a:solidFill>
              </a:rPr>
              <a:t> </a:t>
            </a:r>
            <a:r>
              <a:rPr lang="en-US" dirty="0" err="1">
                <a:solidFill>
                  <a:srgbClr val="FF0000"/>
                </a:solidFill>
              </a:rPr>
              <a:t>tấn</a:t>
            </a:r>
            <a:r>
              <a:rPr lang="en-US" dirty="0">
                <a:solidFill>
                  <a:srgbClr val="FF0000"/>
                </a:solidFill>
              </a:rPr>
              <a:t> </a:t>
            </a:r>
            <a:r>
              <a:rPr lang="en-US" dirty="0" err="1">
                <a:solidFill>
                  <a:srgbClr val="FF0000"/>
                </a:solidFill>
              </a:rPr>
              <a:t>công</a:t>
            </a:r>
            <a:r>
              <a:rPr lang="en-US" dirty="0">
                <a:solidFill>
                  <a:srgbClr val="FF0000"/>
                </a:solidFill>
              </a:rPr>
              <a:t> </a:t>
            </a:r>
            <a:r>
              <a:rPr lang="en-US" dirty="0" err="1">
                <a:solidFill>
                  <a:srgbClr val="FF0000"/>
                </a:solidFill>
              </a:rPr>
              <a:t>giả</a:t>
            </a:r>
            <a:r>
              <a:rPr lang="en-US" dirty="0">
                <a:solidFill>
                  <a:srgbClr val="FF0000"/>
                </a:solidFill>
              </a:rPr>
              <a:t> </a:t>
            </a:r>
            <a:r>
              <a:rPr lang="en-US" dirty="0" err="1">
                <a:solidFill>
                  <a:srgbClr val="FF0000"/>
                </a:solidFill>
              </a:rPr>
              <a:t>mạo</a:t>
            </a:r>
            <a:r>
              <a:rPr lang="en-US" dirty="0">
                <a:solidFill>
                  <a:srgbClr val="FF0000"/>
                </a:solidFill>
              </a:rPr>
              <a:t> </a:t>
            </a:r>
            <a:r>
              <a:rPr lang="en-US" dirty="0" err="1">
                <a:solidFill>
                  <a:srgbClr val="FF0000"/>
                </a:solidFill>
              </a:rPr>
              <a:t>nút</a:t>
            </a:r>
            <a:r>
              <a:rPr lang="en-US" dirty="0">
                <a:solidFill>
                  <a:srgbClr val="FF0000"/>
                </a:solidFill>
              </a:rPr>
              <a:t> </a:t>
            </a:r>
            <a:r>
              <a:rPr lang="en-US" dirty="0" err="1">
                <a:solidFill>
                  <a:srgbClr val="FF0000"/>
                </a:solidFill>
              </a:rPr>
              <a:t>cảm</a:t>
            </a:r>
            <a:r>
              <a:rPr lang="en-US" dirty="0">
                <a:solidFill>
                  <a:srgbClr val="FF0000"/>
                </a:solidFill>
              </a:rPr>
              <a:t> </a:t>
            </a:r>
            <a:r>
              <a:rPr lang="en-US" dirty="0" err="1">
                <a:solidFill>
                  <a:srgbClr val="FF0000"/>
                </a:solidFill>
              </a:rPr>
              <a:t>biến</a:t>
            </a:r>
            <a:r>
              <a:rPr lang="en-US" dirty="0">
                <a:solidFill>
                  <a:srgbClr val="FF0000"/>
                </a:solidFill>
              </a:rPr>
              <a:t>, </a:t>
            </a:r>
            <a:r>
              <a:rPr lang="en-US" dirty="0" err="1">
                <a:solidFill>
                  <a:srgbClr val="FF0000"/>
                </a:solidFill>
              </a:rPr>
              <a:t>tấn</a:t>
            </a:r>
            <a:r>
              <a:rPr lang="en-US" dirty="0">
                <a:solidFill>
                  <a:srgbClr val="FF0000"/>
                </a:solidFill>
              </a:rPr>
              <a:t> </a:t>
            </a:r>
            <a:r>
              <a:rPr lang="en-US" dirty="0" err="1">
                <a:solidFill>
                  <a:srgbClr val="FF0000"/>
                </a:solidFill>
              </a:rPr>
              <a:t>công</a:t>
            </a:r>
            <a:r>
              <a:rPr lang="en-US" dirty="0">
                <a:solidFill>
                  <a:srgbClr val="FF0000"/>
                </a:solidFill>
              </a:rPr>
              <a:t> </a:t>
            </a:r>
            <a:r>
              <a:rPr lang="en-US" dirty="0" err="1">
                <a:solidFill>
                  <a:srgbClr val="FF0000"/>
                </a:solidFill>
              </a:rPr>
              <a:t>đặc</a:t>
            </a:r>
            <a:r>
              <a:rPr lang="en-US" dirty="0">
                <a:solidFill>
                  <a:srgbClr val="FF0000"/>
                </a:solidFill>
              </a:rPr>
              <a:t> </a:t>
            </a:r>
            <a:r>
              <a:rPr lang="en-US" dirty="0" err="1">
                <a:solidFill>
                  <a:srgbClr val="FF0000"/>
                </a:solidFill>
              </a:rPr>
              <a:t>quyền</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thông</a:t>
            </a:r>
            <a:r>
              <a:rPr lang="en-US" dirty="0">
                <a:solidFill>
                  <a:srgbClr val="FF0000"/>
                </a:solidFill>
              </a:rPr>
              <a:t> tin </a:t>
            </a:r>
            <a:r>
              <a:rPr lang="en-US" dirty="0" err="1">
                <a:solidFill>
                  <a:srgbClr val="FF0000"/>
                </a:solidFill>
              </a:rPr>
              <a:t>tạm</a:t>
            </a:r>
            <a:r>
              <a:rPr lang="en-US" dirty="0">
                <a:solidFill>
                  <a:srgbClr val="FF0000"/>
                </a:solidFill>
              </a:rPr>
              <a:t> </a:t>
            </a:r>
            <a:r>
              <a:rPr lang="en-US" dirty="0" err="1">
                <a:solidFill>
                  <a:srgbClr val="FF0000"/>
                </a:solidFill>
              </a:rPr>
              <a:t>theo</a:t>
            </a:r>
            <a:r>
              <a:rPr lang="en-US" dirty="0">
                <a:solidFill>
                  <a:srgbClr val="FF0000"/>
                </a:solidFill>
              </a:rPr>
              <a:t> </a:t>
            </a:r>
            <a:r>
              <a:rPr lang="en-US" dirty="0" err="1">
                <a:solidFill>
                  <a:srgbClr val="FF0000"/>
                </a:solidFill>
              </a:rPr>
              <a:t>phiên</a:t>
            </a:r>
            <a:r>
              <a:rPr lang="en-US" dirty="0">
                <a:solidFill>
                  <a:srgbClr val="FF0000"/>
                </a:solidFill>
              </a:rPr>
              <a:t>. </a:t>
            </a:r>
            <a:r>
              <a:rPr lang="en-US" dirty="0" err="1">
                <a:solidFill>
                  <a:srgbClr val="FF0000"/>
                </a:solidFill>
              </a:rPr>
              <a:t>Ngoài</a:t>
            </a:r>
            <a:r>
              <a:rPr lang="en-US" dirty="0">
                <a:solidFill>
                  <a:srgbClr val="FF0000"/>
                </a:solidFill>
              </a:rPr>
              <a:t> ra </a:t>
            </a:r>
            <a:r>
              <a:rPr lang="en-US" dirty="0" err="1">
                <a:solidFill>
                  <a:srgbClr val="FF0000"/>
                </a:solidFill>
              </a:rPr>
              <a:t>dễ</a:t>
            </a:r>
            <a:r>
              <a:rPr lang="en-US" dirty="0">
                <a:solidFill>
                  <a:srgbClr val="FF0000"/>
                </a:solidFill>
              </a:rPr>
              <a:t> </a:t>
            </a:r>
            <a:r>
              <a:rPr lang="en-US" dirty="0" err="1">
                <a:solidFill>
                  <a:srgbClr val="FF0000"/>
                </a:solidFill>
              </a:rPr>
              <a:t>bị</a:t>
            </a:r>
            <a:r>
              <a:rPr lang="en-US" dirty="0">
                <a:solidFill>
                  <a:srgbClr val="FF0000"/>
                </a:solidFill>
              </a:rPr>
              <a:t> </a:t>
            </a:r>
            <a:r>
              <a:rPr lang="en-US" dirty="0" err="1">
                <a:solidFill>
                  <a:srgbClr val="FF0000"/>
                </a:solidFill>
              </a:rPr>
              <a:t>tấn</a:t>
            </a:r>
            <a:r>
              <a:rPr lang="en-US" dirty="0">
                <a:solidFill>
                  <a:srgbClr val="FF0000"/>
                </a:solidFill>
              </a:rPr>
              <a:t> </a:t>
            </a:r>
            <a:r>
              <a:rPr lang="en-US" dirty="0" err="1">
                <a:solidFill>
                  <a:srgbClr val="FF0000"/>
                </a:solidFill>
              </a:rPr>
              <a:t>công</a:t>
            </a:r>
            <a:r>
              <a:rPr lang="en-US" dirty="0">
                <a:solidFill>
                  <a:srgbClr val="FF0000"/>
                </a:solidFill>
              </a:rPr>
              <a:t> </a:t>
            </a:r>
            <a:r>
              <a:rPr lang="en-US" dirty="0" err="1">
                <a:solidFill>
                  <a:srgbClr val="FF0000"/>
                </a:solidFill>
              </a:rPr>
              <a:t>đánh</a:t>
            </a:r>
            <a:r>
              <a:rPr lang="en-US" dirty="0">
                <a:solidFill>
                  <a:srgbClr val="FF0000"/>
                </a:solidFill>
              </a:rPr>
              <a:t> </a:t>
            </a:r>
            <a:r>
              <a:rPr lang="en-US" dirty="0" err="1">
                <a:solidFill>
                  <a:srgbClr val="FF0000"/>
                </a:solidFill>
              </a:rPr>
              <a:t>cắp</a:t>
            </a:r>
            <a:r>
              <a:rPr lang="en-US" dirty="0">
                <a:solidFill>
                  <a:srgbClr val="FF0000"/>
                </a:solidFill>
              </a:rPr>
              <a:t> </a:t>
            </a:r>
            <a:r>
              <a:rPr lang="en-US" dirty="0" err="1">
                <a:solidFill>
                  <a:srgbClr val="FF0000"/>
                </a:solidFill>
              </a:rPr>
              <a:t>thẻ</a:t>
            </a:r>
            <a:r>
              <a:rPr lang="en-US" dirty="0">
                <a:solidFill>
                  <a:srgbClr val="FF0000"/>
                </a:solidFill>
              </a:rPr>
              <a:t> </a:t>
            </a:r>
            <a:r>
              <a:rPr lang="en-US" dirty="0" err="1">
                <a:solidFill>
                  <a:srgbClr val="FF0000"/>
                </a:solidFill>
              </a:rPr>
              <a:t>thông</a:t>
            </a:r>
            <a:r>
              <a:rPr lang="en-US" dirty="0">
                <a:solidFill>
                  <a:srgbClr val="FF0000"/>
                </a:solidFill>
              </a:rPr>
              <a:t> </a:t>
            </a:r>
            <a:r>
              <a:rPr lang="en-US" dirty="0" err="1">
                <a:solidFill>
                  <a:srgbClr val="FF0000"/>
                </a:solidFill>
              </a:rPr>
              <a:t>minh</a:t>
            </a:r>
            <a:r>
              <a:rPr lang="en-US" dirty="0">
                <a:solidFill>
                  <a:srgbClr val="FF0000"/>
                </a:solidFill>
              </a:rPr>
              <a:t> </a:t>
            </a:r>
            <a:r>
              <a:rPr lang="en-US" dirty="0" err="1">
                <a:solidFill>
                  <a:srgbClr val="FF0000"/>
                </a:solidFill>
              </a:rPr>
              <a:t>và</a:t>
            </a:r>
            <a:r>
              <a:rPr lang="en-US" dirty="0">
                <a:solidFill>
                  <a:srgbClr val="FF0000"/>
                </a:solidFill>
              </a:rPr>
              <a:t> </a:t>
            </a:r>
            <a:r>
              <a:rPr lang="en-US" dirty="0" err="1">
                <a:solidFill>
                  <a:srgbClr val="FF0000"/>
                </a:solidFill>
              </a:rPr>
              <a:t>đoán</a:t>
            </a:r>
            <a:r>
              <a:rPr lang="en-US" dirty="0">
                <a:solidFill>
                  <a:srgbClr val="FF0000"/>
                </a:solidFill>
              </a:rPr>
              <a:t> </a:t>
            </a:r>
            <a:r>
              <a:rPr lang="en-US" dirty="0" err="1">
                <a:solidFill>
                  <a:srgbClr val="FF0000"/>
                </a:solidFill>
              </a:rPr>
              <a:t>mật</a:t>
            </a:r>
            <a:r>
              <a:rPr lang="en-US" dirty="0">
                <a:solidFill>
                  <a:srgbClr val="FF0000"/>
                </a:solidFill>
              </a:rPr>
              <a:t> </a:t>
            </a:r>
            <a:r>
              <a:rPr lang="en-US" dirty="0" err="1">
                <a:solidFill>
                  <a:srgbClr val="FF0000"/>
                </a:solidFill>
              </a:rPr>
              <a:t>khẩu</a:t>
            </a:r>
            <a:r>
              <a:rPr lang="en-US" dirty="0">
                <a:solidFill>
                  <a:srgbClr val="FF0000"/>
                </a:solidFill>
              </a:rPr>
              <a:t> </a:t>
            </a:r>
            <a:r>
              <a:rPr lang="en-US" dirty="0" err="1">
                <a:solidFill>
                  <a:srgbClr val="FF0000"/>
                </a:solidFill>
              </a:rPr>
              <a:t>ngoại</a:t>
            </a:r>
            <a:r>
              <a:rPr lang="en-US" dirty="0">
                <a:solidFill>
                  <a:srgbClr val="FF0000"/>
                </a:solidFill>
              </a:rPr>
              <a:t> </a:t>
            </a:r>
            <a:r>
              <a:rPr lang="en-US" dirty="0" err="1">
                <a:solidFill>
                  <a:srgbClr val="FF0000"/>
                </a:solidFill>
              </a:rPr>
              <a:t>tuyến</a:t>
            </a:r>
            <a:r>
              <a:rPr lang="en-US" dirty="0">
                <a:solidFill>
                  <a:srgbClr val="FF0000"/>
                </a:solidFill>
              </a:rPr>
              <a:t>.</a:t>
            </a:r>
          </a:p>
        </p:txBody>
      </p:sp>
      <p:sp>
        <p:nvSpPr>
          <p:cNvPr id="4" name="Slide Number Placeholder 3">
            <a:extLst>
              <a:ext uri="{FF2B5EF4-FFF2-40B4-BE49-F238E27FC236}">
                <a16:creationId xmlns:a16="http://schemas.microsoft.com/office/drawing/2014/main" id="{4D502B02-E756-984E-9CFA-5C5D8AD96476}"/>
              </a:ext>
            </a:extLst>
          </p:cNvPr>
          <p:cNvSpPr>
            <a:spLocks noGrp="1"/>
          </p:cNvSpPr>
          <p:nvPr>
            <p:ph type="sldNum" sz="quarter" idx="12"/>
          </p:nvPr>
        </p:nvSpPr>
        <p:spPr/>
        <p:txBody>
          <a:bodyPr/>
          <a:lstStyle/>
          <a:p>
            <a:fld id="{20B7F220-0825-4B9B-9156-FF79F33775FE}" type="slidenum">
              <a:rPr lang="vi-VN" smtClean="0"/>
              <a:t>8</a:t>
            </a:fld>
            <a:endParaRPr lang="vi-VN"/>
          </a:p>
        </p:txBody>
      </p:sp>
    </p:spTree>
    <p:extLst>
      <p:ext uri="{BB962C8B-B14F-4D97-AF65-F5344CB8AC3E}">
        <p14:creationId xmlns:p14="http://schemas.microsoft.com/office/powerpoint/2010/main" val="97577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6F64-63A9-6448-8114-13088F3B0ECA}"/>
              </a:ext>
            </a:extLst>
          </p:cNvPr>
          <p:cNvSpPr>
            <a:spLocks noGrp="1"/>
          </p:cNvSpPr>
          <p:nvPr>
            <p:ph type="title"/>
          </p:nvPr>
        </p:nvSpPr>
        <p:spPr/>
        <p:txBody>
          <a:bodyPr/>
          <a:lstStyle/>
          <a:p>
            <a:r>
              <a:rPr lang="en-US" dirty="0"/>
              <a:t>MÔ HÌNH CỦA TAI</a:t>
            </a:r>
          </a:p>
        </p:txBody>
      </p:sp>
      <p:sp>
        <p:nvSpPr>
          <p:cNvPr id="3" name="Content Placeholder 2">
            <a:extLst>
              <a:ext uri="{FF2B5EF4-FFF2-40B4-BE49-F238E27FC236}">
                <a16:creationId xmlns:a16="http://schemas.microsoft.com/office/drawing/2014/main" id="{63B23BFC-274C-6C46-ADF6-A310B185229A}"/>
              </a:ext>
            </a:extLst>
          </p:cNvPr>
          <p:cNvSpPr>
            <a:spLocks noGrp="1"/>
          </p:cNvSpPr>
          <p:nvPr>
            <p:ph idx="1"/>
          </p:nvPr>
        </p:nvSpPr>
        <p:spPr/>
        <p:txBody>
          <a:bodyPr/>
          <a:lstStyle/>
          <a:p>
            <a:pPr lvl="1" algn="just"/>
            <a:r>
              <a:rPr lang="en-US" dirty="0" err="1"/>
              <a:t>Sơ</a:t>
            </a:r>
            <a:r>
              <a:rPr lang="en-US" dirty="0"/>
              <a:t> </a:t>
            </a:r>
            <a:r>
              <a:rPr lang="en-US" dirty="0" err="1"/>
              <a:t>đồ</a:t>
            </a:r>
            <a:r>
              <a:rPr lang="en-US" dirty="0"/>
              <a:t> </a:t>
            </a:r>
            <a:r>
              <a:rPr lang="en-US" dirty="0" err="1"/>
              <a:t>của</a:t>
            </a:r>
            <a:r>
              <a:rPr lang="en-US" dirty="0"/>
              <a:t> Tai bao </a:t>
            </a:r>
            <a:r>
              <a:rPr lang="en-US" dirty="0" err="1"/>
              <a:t>gồm</a:t>
            </a:r>
            <a:r>
              <a:rPr lang="en-US" dirty="0"/>
              <a:t> 6 </a:t>
            </a:r>
            <a:r>
              <a:rPr lang="en-US" dirty="0" err="1"/>
              <a:t>giai</a:t>
            </a:r>
            <a:r>
              <a:rPr lang="en-US" dirty="0"/>
              <a:t> </a:t>
            </a:r>
            <a:r>
              <a:rPr lang="en-US" dirty="0" err="1"/>
              <a:t>đoạn</a:t>
            </a:r>
            <a:r>
              <a:rPr lang="en-US" dirty="0"/>
              <a:t>: </a:t>
            </a:r>
            <a:r>
              <a:rPr lang="en-US" dirty="0" err="1"/>
              <a:t>Tiền</a:t>
            </a:r>
            <a:r>
              <a:rPr lang="en-US" dirty="0"/>
              <a:t> </a:t>
            </a:r>
            <a:r>
              <a:rPr lang="en-US" dirty="0" err="1"/>
              <a:t>triển</a:t>
            </a:r>
            <a:r>
              <a:rPr lang="en-US" dirty="0"/>
              <a:t> </a:t>
            </a:r>
            <a:r>
              <a:rPr lang="en-US" dirty="0" err="1"/>
              <a:t>khai</a:t>
            </a:r>
            <a:r>
              <a:rPr lang="en-US" dirty="0"/>
              <a:t>, </a:t>
            </a:r>
            <a:r>
              <a:rPr lang="en-US" dirty="0" err="1"/>
              <a:t>đăng</a:t>
            </a:r>
            <a:r>
              <a:rPr lang="en-US" dirty="0"/>
              <a:t> </a:t>
            </a:r>
            <a:r>
              <a:rPr lang="en-US" dirty="0" err="1"/>
              <a:t>ký</a:t>
            </a:r>
            <a:r>
              <a:rPr lang="en-US" dirty="0"/>
              <a:t>, </a:t>
            </a:r>
            <a:r>
              <a:rPr lang="en-US" dirty="0" err="1"/>
              <a:t>đăng</a:t>
            </a:r>
            <a:r>
              <a:rPr lang="en-US" dirty="0"/>
              <a:t> </a:t>
            </a:r>
            <a:r>
              <a:rPr lang="en-US" dirty="0" err="1"/>
              <a:t>nhập</a:t>
            </a:r>
            <a:r>
              <a:rPr lang="en-US" dirty="0"/>
              <a:t>, </a:t>
            </a:r>
            <a:r>
              <a:rPr lang="en-US" dirty="0" err="1"/>
              <a:t>xác</a:t>
            </a:r>
            <a:r>
              <a:rPr lang="en-US" dirty="0"/>
              <a:t> </a:t>
            </a:r>
            <a:r>
              <a:rPr lang="en-US" dirty="0" err="1"/>
              <a:t>thực</a:t>
            </a:r>
            <a:r>
              <a:rPr lang="en-US" dirty="0"/>
              <a:t>, </a:t>
            </a:r>
            <a:r>
              <a:rPr lang="en-US" dirty="0" err="1"/>
              <a:t>thay</a:t>
            </a:r>
            <a:r>
              <a:rPr lang="en-US" dirty="0"/>
              <a:t> </a:t>
            </a:r>
            <a:r>
              <a:rPr lang="en-US" dirty="0" err="1"/>
              <a:t>đổi</a:t>
            </a:r>
            <a:r>
              <a:rPr lang="en-US" dirty="0"/>
              <a:t> </a:t>
            </a:r>
            <a:r>
              <a:rPr lang="en-US" dirty="0" err="1"/>
              <a:t>mật</a:t>
            </a:r>
            <a:r>
              <a:rPr lang="en-US" dirty="0"/>
              <a:t> </a:t>
            </a:r>
            <a:r>
              <a:rPr lang="en-US" dirty="0" err="1"/>
              <a:t>khẩu</a:t>
            </a:r>
            <a:r>
              <a:rPr lang="en-US" dirty="0"/>
              <a:t> </a:t>
            </a:r>
            <a:r>
              <a:rPr lang="en-US" dirty="0" err="1"/>
              <a:t>và</a:t>
            </a:r>
            <a:r>
              <a:rPr lang="en-US" dirty="0"/>
              <a:t> </a:t>
            </a:r>
            <a:r>
              <a:rPr lang="en-US" dirty="0" err="1"/>
              <a:t>thêm</a:t>
            </a:r>
            <a:r>
              <a:rPr lang="en-US" dirty="0"/>
              <a:t> </a:t>
            </a:r>
            <a:r>
              <a:rPr lang="en-US" dirty="0" err="1"/>
              <a:t>nút</a:t>
            </a:r>
            <a:r>
              <a:rPr lang="en-US" dirty="0"/>
              <a:t> </a:t>
            </a:r>
            <a:r>
              <a:rPr lang="en-US" dirty="0" err="1"/>
              <a:t>động</a:t>
            </a:r>
            <a:r>
              <a:rPr lang="en-US" dirty="0"/>
              <a:t>.</a:t>
            </a:r>
          </a:p>
          <a:p>
            <a:pPr lvl="1" algn="just"/>
            <a:endParaRPr lang="en-US" dirty="0"/>
          </a:p>
          <a:p>
            <a:pPr lvl="1" algn="just"/>
            <a:r>
              <a:rPr lang="en-US" dirty="0" err="1"/>
              <a:t>Giai</a:t>
            </a:r>
            <a:r>
              <a:rPr lang="en-US" dirty="0"/>
              <a:t> </a:t>
            </a:r>
            <a:r>
              <a:rPr lang="en-US" dirty="0" err="1"/>
              <a:t>đoạn</a:t>
            </a:r>
            <a:r>
              <a:rPr lang="en-US" dirty="0"/>
              <a:t> </a:t>
            </a:r>
            <a:r>
              <a:rPr lang="en-US" dirty="0" err="1"/>
              <a:t>đăng</a:t>
            </a:r>
            <a:r>
              <a:rPr lang="en-US" dirty="0"/>
              <a:t> </a:t>
            </a:r>
            <a:r>
              <a:rPr lang="en-US" dirty="0" err="1"/>
              <a:t>ký</a:t>
            </a:r>
            <a:r>
              <a:rPr lang="en-US" dirty="0"/>
              <a:t> </a:t>
            </a:r>
            <a:r>
              <a:rPr lang="en-US" dirty="0" err="1"/>
              <a:t>được</a:t>
            </a:r>
            <a:r>
              <a:rPr lang="en-US" dirty="0"/>
              <a:t> chia </a:t>
            </a:r>
            <a:r>
              <a:rPr lang="en-US" dirty="0" err="1"/>
              <a:t>làm</a:t>
            </a:r>
            <a:r>
              <a:rPr lang="en-US" dirty="0"/>
              <a:t> 2 </a:t>
            </a:r>
            <a:r>
              <a:rPr lang="en-US" dirty="0" err="1"/>
              <a:t>giai</a:t>
            </a:r>
            <a:r>
              <a:rPr lang="en-US" dirty="0"/>
              <a:t> </a:t>
            </a:r>
            <a:r>
              <a:rPr lang="en-US" dirty="0" err="1"/>
              <a:t>đoạn</a:t>
            </a:r>
            <a:r>
              <a:rPr lang="en-US" dirty="0"/>
              <a:t> </a:t>
            </a:r>
            <a:r>
              <a:rPr lang="en-US" dirty="0" err="1"/>
              <a:t>phụ</a:t>
            </a:r>
            <a:r>
              <a:rPr lang="en-US" dirty="0"/>
              <a:t>: </a:t>
            </a:r>
            <a:r>
              <a:rPr lang="en-US" dirty="0" err="1"/>
              <a:t>Đăng</a:t>
            </a:r>
            <a:r>
              <a:rPr lang="en-US" dirty="0"/>
              <a:t> </a:t>
            </a:r>
            <a:r>
              <a:rPr lang="en-US" dirty="0" err="1"/>
              <a:t>ký</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đăng</a:t>
            </a:r>
            <a:r>
              <a:rPr lang="en-US" dirty="0"/>
              <a:t> </a:t>
            </a:r>
            <a:r>
              <a:rPr lang="en-US" dirty="0" err="1"/>
              <a:t>ký</a:t>
            </a:r>
            <a:r>
              <a:rPr lang="en-US" dirty="0"/>
              <a:t> </a:t>
            </a:r>
            <a:r>
              <a:rPr lang="en-US" dirty="0" err="1"/>
              <a:t>nút</a:t>
            </a:r>
            <a:r>
              <a:rPr lang="en-US" dirty="0"/>
              <a:t> </a:t>
            </a:r>
            <a:r>
              <a:rPr lang="en-US" dirty="0" err="1"/>
              <a:t>cảm</a:t>
            </a:r>
            <a:r>
              <a:rPr lang="en-US" dirty="0"/>
              <a:t> </a:t>
            </a:r>
            <a:r>
              <a:rPr lang="en-US" dirty="0" err="1"/>
              <a:t>biến</a:t>
            </a:r>
            <a:r>
              <a:rPr lang="en-US" dirty="0"/>
              <a:t>.</a:t>
            </a:r>
          </a:p>
        </p:txBody>
      </p:sp>
      <p:sp>
        <p:nvSpPr>
          <p:cNvPr id="4" name="Slide Number Placeholder 3">
            <a:extLst>
              <a:ext uri="{FF2B5EF4-FFF2-40B4-BE49-F238E27FC236}">
                <a16:creationId xmlns:a16="http://schemas.microsoft.com/office/drawing/2014/main" id="{DDFA2373-ECB1-DA4F-8D66-D59127EC771E}"/>
              </a:ext>
            </a:extLst>
          </p:cNvPr>
          <p:cNvSpPr>
            <a:spLocks noGrp="1"/>
          </p:cNvSpPr>
          <p:nvPr>
            <p:ph type="sldNum" sz="quarter" idx="12"/>
          </p:nvPr>
        </p:nvSpPr>
        <p:spPr/>
        <p:txBody>
          <a:bodyPr/>
          <a:lstStyle/>
          <a:p>
            <a:fld id="{20B7F220-0825-4B9B-9156-FF79F33775FE}" type="slidenum">
              <a:rPr lang="vi-VN" smtClean="0"/>
              <a:t>9</a:t>
            </a:fld>
            <a:endParaRPr lang="vi-VN"/>
          </a:p>
        </p:txBody>
      </p:sp>
    </p:spTree>
    <p:extLst>
      <p:ext uri="{BB962C8B-B14F-4D97-AF65-F5344CB8AC3E}">
        <p14:creationId xmlns:p14="http://schemas.microsoft.com/office/powerpoint/2010/main" val="135817005"/>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5844</TotalTime>
  <Words>9322</Words>
  <Application>Microsoft Macintosh PowerPoint</Application>
  <PresentationFormat>On-screen Show (4:3)</PresentationFormat>
  <Paragraphs>615</Paragraphs>
  <Slides>72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Cambria Math</vt:lpstr>
      <vt:lpstr>Courier New</vt:lpstr>
      <vt:lpstr>Times New Roman</vt:lpstr>
      <vt:lpstr>ThemeTDT</vt:lpstr>
      <vt:lpstr>PowerPoint Presentation</vt:lpstr>
      <vt:lpstr>MỤC LỤC</vt:lpstr>
      <vt:lpstr>GIỚI THIỆU</vt:lpstr>
      <vt:lpstr>GIỚI THIỆU</vt:lpstr>
      <vt:lpstr>GIỚI THIỆU</vt:lpstr>
      <vt:lpstr>GIỚI THIỆU</vt:lpstr>
      <vt:lpstr>CÔNG VIỆC LIÊN QUAN</vt:lpstr>
      <vt:lpstr>CÔNG VIỆC LIÊN QUAN</vt:lpstr>
      <vt:lpstr>MÔ HÌNH CỦA TAI</vt:lpstr>
      <vt:lpstr>MÔ HÌNH CỦA TAI</vt:lpstr>
      <vt:lpstr>MÔ HÌNH CỦA TAI</vt:lpstr>
      <vt:lpstr>MÔ HÌNH CỦA TAI</vt:lpstr>
      <vt:lpstr>TIỀN TRIỂN KHAI</vt:lpstr>
      <vt:lpstr>ĐĂNG KÝ NGƯỜI DÙNG</vt:lpstr>
      <vt:lpstr>ĐĂNG KÝ NGƯỜI DÙNG</vt:lpstr>
      <vt:lpstr>ĐĂNG KÝ NÚT CẢM BIẾN</vt:lpstr>
      <vt:lpstr>ĐĂNG KÝ NÚT CẢM BIẾN</vt:lpstr>
      <vt:lpstr>ĐĂNG KÝ NÚT CẢM BIẾN</vt:lpstr>
      <vt:lpstr>GIAI ĐOẠN ĐĂNG NHẬP</vt:lpstr>
      <vt:lpstr>GIAI ĐOẠN ĐĂNG NHẬP</vt:lpstr>
      <vt:lpstr>GIAI ĐOẠN XÁC THỰC</vt:lpstr>
      <vt:lpstr>GIAI ĐOẠN XÁC THỰC</vt:lpstr>
      <vt:lpstr>GIAI ĐOẠN XÁC THỰC</vt:lpstr>
      <vt:lpstr>GIAI ĐOẠN XÁC THỰC</vt:lpstr>
      <vt:lpstr>GIAI ĐOẠN XÁC THỰC</vt:lpstr>
      <vt:lpstr>GIAI ĐOẠN XÁC THỰC</vt:lpstr>
      <vt:lpstr>GIAI ĐOẠN XÁC THỰC</vt:lpstr>
      <vt:lpstr>GIAI ĐOẠN XÁC THỰC</vt:lpstr>
      <vt:lpstr>GIAI ĐOẠN XÁC THỰC</vt:lpstr>
      <vt:lpstr>NHỮNG ĐIỂM YẾU</vt:lpstr>
      <vt:lpstr>NHỮNG ĐIỂM YẾU</vt:lpstr>
      <vt:lpstr>NHỮNG ĐIỂM YẾU</vt:lpstr>
      <vt:lpstr>NHỮNG ĐIỂM YẾU</vt:lpstr>
      <vt:lpstr>NHỮNG ĐIỂM YẾU</vt:lpstr>
      <vt:lpstr>NHỮNG ĐIỂM YẾU</vt:lpstr>
      <vt:lpstr>NHỮNG ĐIỂM YẾU</vt:lpstr>
      <vt:lpstr>NHỮNG ĐIỂM YẾU</vt:lpstr>
      <vt:lpstr>NHỮNG ĐIỂM YẾU</vt:lpstr>
      <vt:lpstr>NHỮNG ĐIỂM YẾU</vt:lpstr>
      <vt:lpstr>NHỮNG ĐIỂM YẾU</vt:lpstr>
      <vt:lpstr>MÔ HÌNH ĐỀ XUẤT</vt:lpstr>
      <vt:lpstr>MÔ HÌNH ĐỀ XUẤT</vt:lpstr>
      <vt:lpstr>MÔ HÌNH ĐỀ XUẤT</vt:lpstr>
      <vt:lpstr>MÔ HÌNH ĐỀ XUẤT - THIẾT LẬP HỆ THỐNG</vt:lpstr>
      <vt:lpstr>MÔ HÌNH ĐỀ XUẤT - ĐĂNG KÝ NGƯỜI DÙNG</vt:lpstr>
      <vt:lpstr>MÔ HÌNH ĐỀ XUẤT – XÁC THỰC NGƯỜI DÙNG</vt:lpstr>
      <vt:lpstr>MÔ HÌNH ĐỀ XUẤT – XÁC THỰC NGƯỜI DÙNG</vt:lpstr>
      <vt:lpstr>MÔ HÌNH ĐỀ XUẤT – XÁC THỰC NGƯỜI DÙNG</vt:lpstr>
      <vt:lpstr>MÔ HÌNH ĐỀ XUẤT – XÁC THỰC NGƯỜI DÙNG</vt:lpstr>
      <vt:lpstr>MÔ HÌNH ĐỀ XUẤT – THAY ĐỔI MẬT KHẨU</vt:lpstr>
      <vt:lpstr>MÔ HÌNH ĐỀ XUẤT – THAY ĐỔI MẬT KHẨU</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BẢO MẬT CỦA MÔ HÌNH </vt:lpstr>
      <vt:lpstr>ĐÁNH GIÁ HIỆU SUẤT CỦA MÔ HÌNH</vt:lpstr>
      <vt:lpstr>ĐÁNH GIÁ HIỆU SUẤT CỦA MÔ HÌNH</vt:lpstr>
      <vt:lpstr>ĐÁNH GIÁ HIỆU SUẤT CỦA MÔ HÌNH</vt:lpstr>
      <vt:lpstr>ĐÁNH GIÁ HIỆU SUẤT CỦA MÔ HÌNH</vt:lpstr>
      <vt:lpstr>KẾT LUẬN</vt:lpstr>
      <vt:lpstr>KẾT LUẬN</vt:lpstr>
      <vt:lpstr>KẾT LUẬN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Vinh Hong Quang (FTEL SU HCM)</cp:lastModifiedBy>
  <cp:revision>1474</cp:revision>
  <dcterms:created xsi:type="dcterms:W3CDTF">2015-09-13T11:23:10Z</dcterms:created>
  <dcterms:modified xsi:type="dcterms:W3CDTF">2019-07-01T15:24:01Z</dcterms:modified>
</cp:coreProperties>
</file>